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9"/>
  </p:notesMasterIdLst>
  <p:sldIdLst>
    <p:sldId id="256" r:id="rId2"/>
    <p:sldId id="259" r:id="rId3"/>
    <p:sldId id="257" r:id="rId4"/>
    <p:sldId id="258" r:id="rId5"/>
    <p:sldId id="265" r:id="rId6"/>
    <p:sldId id="266" r:id="rId7"/>
    <p:sldId id="267" r:id="rId8"/>
    <p:sldId id="268" r:id="rId9"/>
    <p:sldId id="269" r:id="rId10"/>
    <p:sldId id="270" r:id="rId11"/>
    <p:sldId id="301" r:id="rId12"/>
    <p:sldId id="303" r:id="rId13"/>
    <p:sldId id="304" r:id="rId14"/>
    <p:sldId id="271" r:id="rId15"/>
    <p:sldId id="273" r:id="rId16"/>
    <p:sldId id="272" r:id="rId17"/>
    <p:sldId id="264" r:id="rId18"/>
    <p:sldId id="262" r:id="rId19"/>
    <p:sldId id="263" r:id="rId20"/>
    <p:sldId id="260" r:id="rId21"/>
    <p:sldId id="261" r:id="rId22"/>
    <p:sldId id="274" r:id="rId23"/>
    <p:sldId id="275" r:id="rId24"/>
    <p:sldId id="278" r:id="rId25"/>
    <p:sldId id="286" r:id="rId26"/>
    <p:sldId id="277" r:id="rId27"/>
    <p:sldId id="276" r:id="rId28"/>
    <p:sldId id="280" r:id="rId29"/>
    <p:sldId id="281" r:id="rId30"/>
    <p:sldId id="282" r:id="rId31"/>
    <p:sldId id="283" r:id="rId32"/>
    <p:sldId id="284" r:id="rId33"/>
    <p:sldId id="285" r:id="rId34"/>
    <p:sldId id="287" r:id="rId35"/>
    <p:sldId id="288" r:id="rId36"/>
    <p:sldId id="289" r:id="rId37"/>
    <p:sldId id="290" r:id="rId38"/>
    <p:sldId id="293" r:id="rId39"/>
    <p:sldId id="292" r:id="rId40"/>
    <p:sldId id="294" r:id="rId41"/>
    <p:sldId id="295" r:id="rId42"/>
    <p:sldId id="296" r:id="rId43"/>
    <p:sldId id="297" r:id="rId44"/>
    <p:sldId id="298" r:id="rId45"/>
    <p:sldId id="291" r:id="rId46"/>
    <p:sldId id="299" r:id="rId47"/>
    <p:sldId id="30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1" autoAdjust="0"/>
    <p:restoredTop sz="84538" autoAdjust="0"/>
  </p:normalViewPr>
  <p:slideViewPr>
    <p:cSldViewPr snapToGrid="0">
      <p:cViewPr>
        <p:scale>
          <a:sx n="84" d="100"/>
          <a:sy n="84" d="100"/>
        </p:scale>
        <p:origin x="1380"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841F4E-A5A1-495E-A1D6-AF61F44B332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3FD58730-9564-4DB7-BF61-43ADFA9BD0A4}">
      <dgm:prSet phldrT="[Text]"/>
      <dgm:spPr/>
      <dgm:t>
        <a:bodyPr/>
        <a:lstStyle/>
        <a:p>
          <a:r>
            <a:rPr lang="en-US" dirty="0"/>
            <a:t>Input</a:t>
          </a:r>
        </a:p>
      </dgm:t>
    </dgm:pt>
    <dgm:pt modelId="{0B0971F3-AB15-48F2-BC11-1E905FA9FFC6}" type="parTrans" cxnId="{EFB02790-85D8-407A-8312-D760F6EE422C}">
      <dgm:prSet/>
      <dgm:spPr/>
      <dgm:t>
        <a:bodyPr/>
        <a:lstStyle/>
        <a:p>
          <a:endParaRPr lang="en-US"/>
        </a:p>
      </dgm:t>
    </dgm:pt>
    <dgm:pt modelId="{DBD6FC5C-9025-40AF-90FC-4F5CAA7BED67}" type="sibTrans" cxnId="{EFB02790-85D8-407A-8312-D760F6EE422C}">
      <dgm:prSet/>
      <dgm:spPr/>
      <dgm:t>
        <a:bodyPr/>
        <a:lstStyle/>
        <a:p>
          <a:endParaRPr lang="en-US"/>
        </a:p>
      </dgm:t>
    </dgm:pt>
    <dgm:pt modelId="{74680EEE-10F4-4BA2-AEF0-BD15044E461C}">
      <dgm:prSet phldrT="[Text]"/>
      <dgm:spPr/>
      <dgm:t>
        <a:bodyPr/>
        <a:lstStyle/>
        <a:p>
          <a:r>
            <a:rPr lang="en-US" dirty="0"/>
            <a:t>Use Case</a:t>
          </a:r>
        </a:p>
      </dgm:t>
    </dgm:pt>
    <dgm:pt modelId="{F02CD639-8FDF-4E16-918A-72BA99F45976}" type="parTrans" cxnId="{490F4B93-9125-4D54-B0F2-FCA0061C88AB}">
      <dgm:prSet/>
      <dgm:spPr/>
      <dgm:t>
        <a:bodyPr/>
        <a:lstStyle/>
        <a:p>
          <a:endParaRPr lang="en-US"/>
        </a:p>
      </dgm:t>
    </dgm:pt>
    <dgm:pt modelId="{8B39266E-7B53-451E-B42F-2486C3C95172}" type="sibTrans" cxnId="{490F4B93-9125-4D54-B0F2-FCA0061C88AB}">
      <dgm:prSet/>
      <dgm:spPr/>
      <dgm:t>
        <a:bodyPr/>
        <a:lstStyle/>
        <a:p>
          <a:endParaRPr lang="en-US"/>
        </a:p>
      </dgm:t>
    </dgm:pt>
    <dgm:pt modelId="{37452A7D-669D-4FE9-A282-616F6E9CDD4F}">
      <dgm:prSet phldrT="[Text]"/>
      <dgm:spPr/>
      <dgm:t>
        <a:bodyPr/>
        <a:lstStyle/>
        <a:p>
          <a:r>
            <a:rPr lang="en-US" dirty="0"/>
            <a:t>Output</a:t>
          </a:r>
        </a:p>
      </dgm:t>
    </dgm:pt>
    <dgm:pt modelId="{F80EA8A4-6E71-48D5-9553-735938D2D102}" type="parTrans" cxnId="{925BF5C8-E9CC-443E-BFE0-280C1B033791}">
      <dgm:prSet/>
      <dgm:spPr/>
      <dgm:t>
        <a:bodyPr/>
        <a:lstStyle/>
        <a:p>
          <a:endParaRPr lang="en-US"/>
        </a:p>
      </dgm:t>
    </dgm:pt>
    <dgm:pt modelId="{D3C93B14-191B-424E-A6C4-575E0C065DD1}" type="sibTrans" cxnId="{925BF5C8-E9CC-443E-BFE0-280C1B033791}">
      <dgm:prSet/>
      <dgm:spPr/>
      <dgm:t>
        <a:bodyPr/>
        <a:lstStyle/>
        <a:p>
          <a:endParaRPr lang="en-US"/>
        </a:p>
      </dgm:t>
    </dgm:pt>
    <dgm:pt modelId="{69261ABA-3808-4211-B113-6D8AE18EF7E3}" type="pres">
      <dgm:prSet presAssocID="{4E841F4E-A5A1-495E-A1D6-AF61F44B3322}" presName="Name0" presStyleCnt="0">
        <dgm:presLayoutVars>
          <dgm:dir/>
          <dgm:resizeHandles val="exact"/>
        </dgm:presLayoutVars>
      </dgm:prSet>
      <dgm:spPr/>
    </dgm:pt>
    <dgm:pt modelId="{5A8B5F0E-CE2F-452E-A5EF-B276176781D9}" type="pres">
      <dgm:prSet presAssocID="{3FD58730-9564-4DB7-BF61-43ADFA9BD0A4}" presName="node" presStyleLbl="node1" presStyleIdx="0" presStyleCnt="3" custScaleX="58360" custScaleY="50288">
        <dgm:presLayoutVars>
          <dgm:bulletEnabled val="1"/>
        </dgm:presLayoutVars>
      </dgm:prSet>
      <dgm:spPr/>
    </dgm:pt>
    <dgm:pt modelId="{FFDE2139-4AD9-499C-92C2-2F9D6203FACE}" type="pres">
      <dgm:prSet presAssocID="{DBD6FC5C-9025-40AF-90FC-4F5CAA7BED67}" presName="sibTrans" presStyleLbl="sibTrans2D1" presStyleIdx="0" presStyleCnt="2"/>
      <dgm:spPr/>
    </dgm:pt>
    <dgm:pt modelId="{1C711E05-32BF-4229-A9B9-7D50BB4CEA42}" type="pres">
      <dgm:prSet presAssocID="{DBD6FC5C-9025-40AF-90FC-4F5CAA7BED67}" presName="connectorText" presStyleLbl="sibTrans2D1" presStyleIdx="0" presStyleCnt="2"/>
      <dgm:spPr/>
    </dgm:pt>
    <dgm:pt modelId="{86A8EA15-4802-4A17-8435-06F4572886B5}" type="pres">
      <dgm:prSet presAssocID="{74680EEE-10F4-4BA2-AEF0-BD15044E461C}" presName="node" presStyleLbl="node1" presStyleIdx="1" presStyleCnt="3">
        <dgm:presLayoutVars>
          <dgm:bulletEnabled val="1"/>
        </dgm:presLayoutVars>
      </dgm:prSet>
      <dgm:spPr/>
    </dgm:pt>
    <dgm:pt modelId="{5F9FDCA6-16B7-4F62-ADDA-F1D5C01227F1}" type="pres">
      <dgm:prSet presAssocID="{8B39266E-7B53-451E-B42F-2486C3C95172}" presName="sibTrans" presStyleLbl="sibTrans2D1" presStyleIdx="1" presStyleCnt="2"/>
      <dgm:spPr/>
    </dgm:pt>
    <dgm:pt modelId="{32A20E22-C6F6-47D4-8E08-43428C9302D0}" type="pres">
      <dgm:prSet presAssocID="{8B39266E-7B53-451E-B42F-2486C3C95172}" presName="connectorText" presStyleLbl="sibTrans2D1" presStyleIdx="1" presStyleCnt="2"/>
      <dgm:spPr/>
    </dgm:pt>
    <dgm:pt modelId="{F6AEB168-FCC5-4F3E-AD7E-0612274F9BB0}" type="pres">
      <dgm:prSet presAssocID="{37452A7D-669D-4FE9-A282-616F6E9CDD4F}" presName="node" presStyleLbl="node1" presStyleIdx="2" presStyleCnt="3" custScaleX="58360" custScaleY="50288">
        <dgm:presLayoutVars>
          <dgm:bulletEnabled val="1"/>
        </dgm:presLayoutVars>
      </dgm:prSet>
      <dgm:spPr/>
    </dgm:pt>
  </dgm:ptLst>
  <dgm:cxnLst>
    <dgm:cxn modelId="{409C0B17-6245-40C4-AD7F-879E32886218}" type="presOf" srcId="{3FD58730-9564-4DB7-BF61-43ADFA9BD0A4}" destId="{5A8B5F0E-CE2F-452E-A5EF-B276176781D9}" srcOrd="0" destOrd="0" presId="urn:microsoft.com/office/officeart/2005/8/layout/process1"/>
    <dgm:cxn modelId="{FC46A95B-8CC2-4190-920C-FA2823BB9195}" type="presOf" srcId="{4E841F4E-A5A1-495E-A1D6-AF61F44B3322}" destId="{69261ABA-3808-4211-B113-6D8AE18EF7E3}" srcOrd="0" destOrd="0" presId="urn:microsoft.com/office/officeart/2005/8/layout/process1"/>
    <dgm:cxn modelId="{DF156644-71FE-45AA-99A6-23419F2A15A7}" type="presOf" srcId="{DBD6FC5C-9025-40AF-90FC-4F5CAA7BED67}" destId="{1C711E05-32BF-4229-A9B9-7D50BB4CEA42}" srcOrd="1" destOrd="0" presId="urn:microsoft.com/office/officeart/2005/8/layout/process1"/>
    <dgm:cxn modelId="{874BAE7B-4A18-415F-9A45-00B5E4203A40}" type="presOf" srcId="{DBD6FC5C-9025-40AF-90FC-4F5CAA7BED67}" destId="{FFDE2139-4AD9-499C-92C2-2F9D6203FACE}" srcOrd="0" destOrd="0" presId="urn:microsoft.com/office/officeart/2005/8/layout/process1"/>
    <dgm:cxn modelId="{EFB02790-85D8-407A-8312-D760F6EE422C}" srcId="{4E841F4E-A5A1-495E-A1D6-AF61F44B3322}" destId="{3FD58730-9564-4DB7-BF61-43ADFA9BD0A4}" srcOrd="0" destOrd="0" parTransId="{0B0971F3-AB15-48F2-BC11-1E905FA9FFC6}" sibTransId="{DBD6FC5C-9025-40AF-90FC-4F5CAA7BED67}"/>
    <dgm:cxn modelId="{490F4B93-9125-4D54-B0F2-FCA0061C88AB}" srcId="{4E841F4E-A5A1-495E-A1D6-AF61F44B3322}" destId="{74680EEE-10F4-4BA2-AEF0-BD15044E461C}" srcOrd="1" destOrd="0" parTransId="{F02CD639-8FDF-4E16-918A-72BA99F45976}" sibTransId="{8B39266E-7B53-451E-B42F-2486C3C95172}"/>
    <dgm:cxn modelId="{6B5DADAD-1C77-41C7-9A4F-F2228CAA0B03}" type="presOf" srcId="{8B39266E-7B53-451E-B42F-2486C3C95172}" destId="{5F9FDCA6-16B7-4F62-ADDA-F1D5C01227F1}" srcOrd="0" destOrd="0" presId="urn:microsoft.com/office/officeart/2005/8/layout/process1"/>
    <dgm:cxn modelId="{6C6DF9BC-4263-4E63-98BC-94258930FEAA}" type="presOf" srcId="{74680EEE-10F4-4BA2-AEF0-BD15044E461C}" destId="{86A8EA15-4802-4A17-8435-06F4572886B5}" srcOrd="0" destOrd="0" presId="urn:microsoft.com/office/officeart/2005/8/layout/process1"/>
    <dgm:cxn modelId="{CB0D3BC1-2794-42AC-B045-7E2486A93E2D}" type="presOf" srcId="{8B39266E-7B53-451E-B42F-2486C3C95172}" destId="{32A20E22-C6F6-47D4-8E08-43428C9302D0}" srcOrd="1" destOrd="0" presId="urn:microsoft.com/office/officeart/2005/8/layout/process1"/>
    <dgm:cxn modelId="{925BF5C8-E9CC-443E-BFE0-280C1B033791}" srcId="{4E841F4E-A5A1-495E-A1D6-AF61F44B3322}" destId="{37452A7D-669D-4FE9-A282-616F6E9CDD4F}" srcOrd="2" destOrd="0" parTransId="{F80EA8A4-6E71-48D5-9553-735938D2D102}" sibTransId="{D3C93B14-191B-424E-A6C4-575E0C065DD1}"/>
    <dgm:cxn modelId="{04A70CF4-B9B6-4745-A0F3-171434557AE7}" type="presOf" srcId="{37452A7D-669D-4FE9-A282-616F6E9CDD4F}" destId="{F6AEB168-FCC5-4F3E-AD7E-0612274F9BB0}" srcOrd="0" destOrd="0" presId="urn:microsoft.com/office/officeart/2005/8/layout/process1"/>
    <dgm:cxn modelId="{B35884BE-D1EE-4DBB-A666-FD2E48A5B363}" type="presParOf" srcId="{69261ABA-3808-4211-B113-6D8AE18EF7E3}" destId="{5A8B5F0E-CE2F-452E-A5EF-B276176781D9}" srcOrd="0" destOrd="0" presId="urn:microsoft.com/office/officeart/2005/8/layout/process1"/>
    <dgm:cxn modelId="{3D52DC1D-A8F6-4077-A8E0-FB9AD876552B}" type="presParOf" srcId="{69261ABA-3808-4211-B113-6D8AE18EF7E3}" destId="{FFDE2139-4AD9-499C-92C2-2F9D6203FACE}" srcOrd="1" destOrd="0" presId="urn:microsoft.com/office/officeart/2005/8/layout/process1"/>
    <dgm:cxn modelId="{F9BD7FD3-C707-4986-B77F-80635DB8270A}" type="presParOf" srcId="{FFDE2139-4AD9-499C-92C2-2F9D6203FACE}" destId="{1C711E05-32BF-4229-A9B9-7D50BB4CEA42}" srcOrd="0" destOrd="0" presId="urn:microsoft.com/office/officeart/2005/8/layout/process1"/>
    <dgm:cxn modelId="{51AF623E-03BA-4E29-8D91-2FD6980A5E7E}" type="presParOf" srcId="{69261ABA-3808-4211-B113-6D8AE18EF7E3}" destId="{86A8EA15-4802-4A17-8435-06F4572886B5}" srcOrd="2" destOrd="0" presId="urn:microsoft.com/office/officeart/2005/8/layout/process1"/>
    <dgm:cxn modelId="{BF61F27F-930E-4326-B17C-FC32B77450D6}" type="presParOf" srcId="{69261ABA-3808-4211-B113-6D8AE18EF7E3}" destId="{5F9FDCA6-16B7-4F62-ADDA-F1D5C01227F1}" srcOrd="3" destOrd="0" presId="urn:microsoft.com/office/officeart/2005/8/layout/process1"/>
    <dgm:cxn modelId="{E3EF5927-44AA-445C-8608-B029A9E0DB35}" type="presParOf" srcId="{5F9FDCA6-16B7-4F62-ADDA-F1D5C01227F1}" destId="{32A20E22-C6F6-47D4-8E08-43428C9302D0}" srcOrd="0" destOrd="0" presId="urn:microsoft.com/office/officeart/2005/8/layout/process1"/>
    <dgm:cxn modelId="{8C9AA587-220A-42EF-8F7F-9D849D0264E8}" type="presParOf" srcId="{69261ABA-3808-4211-B113-6D8AE18EF7E3}" destId="{F6AEB168-FCC5-4F3E-AD7E-0612274F9BB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41F4E-A5A1-495E-A1D6-AF61F44B3322}"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3FD58730-9564-4DB7-BF61-43ADFA9BD0A4}">
      <dgm:prSet phldrT="[Text]"/>
      <dgm:spPr/>
      <dgm:t>
        <a:bodyPr/>
        <a:lstStyle/>
        <a:p>
          <a:r>
            <a:rPr lang="en-US" dirty="0"/>
            <a:t>Request</a:t>
          </a:r>
        </a:p>
      </dgm:t>
    </dgm:pt>
    <dgm:pt modelId="{0B0971F3-AB15-48F2-BC11-1E905FA9FFC6}" type="parTrans" cxnId="{EFB02790-85D8-407A-8312-D760F6EE422C}">
      <dgm:prSet/>
      <dgm:spPr/>
      <dgm:t>
        <a:bodyPr/>
        <a:lstStyle/>
        <a:p>
          <a:endParaRPr lang="en-US"/>
        </a:p>
      </dgm:t>
    </dgm:pt>
    <dgm:pt modelId="{DBD6FC5C-9025-40AF-90FC-4F5CAA7BED67}" type="sibTrans" cxnId="{EFB02790-85D8-407A-8312-D760F6EE422C}">
      <dgm:prSet/>
      <dgm:spPr/>
      <dgm:t>
        <a:bodyPr/>
        <a:lstStyle/>
        <a:p>
          <a:endParaRPr lang="en-US"/>
        </a:p>
      </dgm:t>
    </dgm:pt>
    <dgm:pt modelId="{74680EEE-10F4-4BA2-AEF0-BD15044E461C}">
      <dgm:prSet phldrT="[Text]"/>
      <dgm:spPr/>
      <dgm:t>
        <a:bodyPr/>
        <a:lstStyle/>
        <a:p>
          <a:r>
            <a:rPr lang="en-US" dirty="0"/>
            <a:t>Request Handler</a:t>
          </a:r>
        </a:p>
      </dgm:t>
    </dgm:pt>
    <dgm:pt modelId="{F02CD639-8FDF-4E16-918A-72BA99F45976}" type="parTrans" cxnId="{490F4B93-9125-4D54-B0F2-FCA0061C88AB}">
      <dgm:prSet/>
      <dgm:spPr/>
      <dgm:t>
        <a:bodyPr/>
        <a:lstStyle/>
        <a:p>
          <a:endParaRPr lang="en-US"/>
        </a:p>
      </dgm:t>
    </dgm:pt>
    <dgm:pt modelId="{8B39266E-7B53-451E-B42F-2486C3C95172}" type="sibTrans" cxnId="{490F4B93-9125-4D54-B0F2-FCA0061C88AB}">
      <dgm:prSet/>
      <dgm:spPr/>
      <dgm:t>
        <a:bodyPr/>
        <a:lstStyle/>
        <a:p>
          <a:endParaRPr lang="en-US"/>
        </a:p>
      </dgm:t>
    </dgm:pt>
    <dgm:pt modelId="{37452A7D-669D-4FE9-A282-616F6E9CDD4F}">
      <dgm:prSet phldrT="[Text]"/>
      <dgm:spPr/>
      <dgm:t>
        <a:bodyPr/>
        <a:lstStyle/>
        <a:p>
          <a:r>
            <a:rPr lang="en-US" dirty="0"/>
            <a:t>Result</a:t>
          </a:r>
        </a:p>
      </dgm:t>
    </dgm:pt>
    <dgm:pt modelId="{F80EA8A4-6E71-48D5-9553-735938D2D102}" type="parTrans" cxnId="{925BF5C8-E9CC-443E-BFE0-280C1B033791}">
      <dgm:prSet/>
      <dgm:spPr/>
      <dgm:t>
        <a:bodyPr/>
        <a:lstStyle/>
        <a:p>
          <a:endParaRPr lang="en-US"/>
        </a:p>
      </dgm:t>
    </dgm:pt>
    <dgm:pt modelId="{D3C93B14-191B-424E-A6C4-575E0C065DD1}" type="sibTrans" cxnId="{925BF5C8-E9CC-443E-BFE0-280C1B033791}">
      <dgm:prSet/>
      <dgm:spPr/>
      <dgm:t>
        <a:bodyPr/>
        <a:lstStyle/>
        <a:p>
          <a:endParaRPr lang="en-US"/>
        </a:p>
      </dgm:t>
    </dgm:pt>
    <dgm:pt modelId="{69261ABA-3808-4211-B113-6D8AE18EF7E3}" type="pres">
      <dgm:prSet presAssocID="{4E841F4E-A5A1-495E-A1D6-AF61F44B3322}" presName="Name0" presStyleCnt="0">
        <dgm:presLayoutVars>
          <dgm:dir/>
          <dgm:resizeHandles val="exact"/>
        </dgm:presLayoutVars>
      </dgm:prSet>
      <dgm:spPr/>
    </dgm:pt>
    <dgm:pt modelId="{5A8B5F0E-CE2F-452E-A5EF-B276176781D9}" type="pres">
      <dgm:prSet presAssocID="{3FD58730-9564-4DB7-BF61-43ADFA9BD0A4}" presName="node" presStyleLbl="node1" presStyleIdx="0" presStyleCnt="3" custScaleX="58360" custScaleY="50288">
        <dgm:presLayoutVars>
          <dgm:bulletEnabled val="1"/>
        </dgm:presLayoutVars>
      </dgm:prSet>
      <dgm:spPr/>
    </dgm:pt>
    <dgm:pt modelId="{FFDE2139-4AD9-499C-92C2-2F9D6203FACE}" type="pres">
      <dgm:prSet presAssocID="{DBD6FC5C-9025-40AF-90FC-4F5CAA7BED67}" presName="sibTrans" presStyleLbl="sibTrans2D1" presStyleIdx="0" presStyleCnt="2"/>
      <dgm:spPr/>
    </dgm:pt>
    <dgm:pt modelId="{1C711E05-32BF-4229-A9B9-7D50BB4CEA42}" type="pres">
      <dgm:prSet presAssocID="{DBD6FC5C-9025-40AF-90FC-4F5CAA7BED67}" presName="connectorText" presStyleLbl="sibTrans2D1" presStyleIdx="0" presStyleCnt="2"/>
      <dgm:spPr/>
    </dgm:pt>
    <dgm:pt modelId="{86A8EA15-4802-4A17-8435-06F4572886B5}" type="pres">
      <dgm:prSet presAssocID="{74680EEE-10F4-4BA2-AEF0-BD15044E461C}" presName="node" presStyleLbl="node1" presStyleIdx="1" presStyleCnt="3">
        <dgm:presLayoutVars>
          <dgm:bulletEnabled val="1"/>
        </dgm:presLayoutVars>
      </dgm:prSet>
      <dgm:spPr/>
    </dgm:pt>
    <dgm:pt modelId="{5F9FDCA6-16B7-4F62-ADDA-F1D5C01227F1}" type="pres">
      <dgm:prSet presAssocID="{8B39266E-7B53-451E-B42F-2486C3C95172}" presName="sibTrans" presStyleLbl="sibTrans2D1" presStyleIdx="1" presStyleCnt="2"/>
      <dgm:spPr/>
    </dgm:pt>
    <dgm:pt modelId="{32A20E22-C6F6-47D4-8E08-43428C9302D0}" type="pres">
      <dgm:prSet presAssocID="{8B39266E-7B53-451E-B42F-2486C3C95172}" presName="connectorText" presStyleLbl="sibTrans2D1" presStyleIdx="1" presStyleCnt="2"/>
      <dgm:spPr/>
    </dgm:pt>
    <dgm:pt modelId="{F6AEB168-FCC5-4F3E-AD7E-0612274F9BB0}" type="pres">
      <dgm:prSet presAssocID="{37452A7D-669D-4FE9-A282-616F6E9CDD4F}" presName="node" presStyleLbl="node1" presStyleIdx="2" presStyleCnt="3" custScaleX="58360" custScaleY="50288">
        <dgm:presLayoutVars>
          <dgm:bulletEnabled val="1"/>
        </dgm:presLayoutVars>
      </dgm:prSet>
      <dgm:spPr/>
    </dgm:pt>
  </dgm:ptLst>
  <dgm:cxnLst>
    <dgm:cxn modelId="{409C0B17-6245-40C4-AD7F-879E32886218}" type="presOf" srcId="{3FD58730-9564-4DB7-BF61-43ADFA9BD0A4}" destId="{5A8B5F0E-CE2F-452E-A5EF-B276176781D9}" srcOrd="0" destOrd="0" presId="urn:microsoft.com/office/officeart/2005/8/layout/process1"/>
    <dgm:cxn modelId="{FC46A95B-8CC2-4190-920C-FA2823BB9195}" type="presOf" srcId="{4E841F4E-A5A1-495E-A1D6-AF61F44B3322}" destId="{69261ABA-3808-4211-B113-6D8AE18EF7E3}" srcOrd="0" destOrd="0" presId="urn:microsoft.com/office/officeart/2005/8/layout/process1"/>
    <dgm:cxn modelId="{DF156644-71FE-45AA-99A6-23419F2A15A7}" type="presOf" srcId="{DBD6FC5C-9025-40AF-90FC-4F5CAA7BED67}" destId="{1C711E05-32BF-4229-A9B9-7D50BB4CEA42}" srcOrd="1" destOrd="0" presId="urn:microsoft.com/office/officeart/2005/8/layout/process1"/>
    <dgm:cxn modelId="{874BAE7B-4A18-415F-9A45-00B5E4203A40}" type="presOf" srcId="{DBD6FC5C-9025-40AF-90FC-4F5CAA7BED67}" destId="{FFDE2139-4AD9-499C-92C2-2F9D6203FACE}" srcOrd="0" destOrd="0" presId="urn:microsoft.com/office/officeart/2005/8/layout/process1"/>
    <dgm:cxn modelId="{EFB02790-85D8-407A-8312-D760F6EE422C}" srcId="{4E841F4E-A5A1-495E-A1D6-AF61F44B3322}" destId="{3FD58730-9564-4DB7-BF61-43ADFA9BD0A4}" srcOrd="0" destOrd="0" parTransId="{0B0971F3-AB15-48F2-BC11-1E905FA9FFC6}" sibTransId="{DBD6FC5C-9025-40AF-90FC-4F5CAA7BED67}"/>
    <dgm:cxn modelId="{490F4B93-9125-4D54-B0F2-FCA0061C88AB}" srcId="{4E841F4E-A5A1-495E-A1D6-AF61F44B3322}" destId="{74680EEE-10F4-4BA2-AEF0-BD15044E461C}" srcOrd="1" destOrd="0" parTransId="{F02CD639-8FDF-4E16-918A-72BA99F45976}" sibTransId="{8B39266E-7B53-451E-B42F-2486C3C95172}"/>
    <dgm:cxn modelId="{6B5DADAD-1C77-41C7-9A4F-F2228CAA0B03}" type="presOf" srcId="{8B39266E-7B53-451E-B42F-2486C3C95172}" destId="{5F9FDCA6-16B7-4F62-ADDA-F1D5C01227F1}" srcOrd="0" destOrd="0" presId="urn:microsoft.com/office/officeart/2005/8/layout/process1"/>
    <dgm:cxn modelId="{6C6DF9BC-4263-4E63-98BC-94258930FEAA}" type="presOf" srcId="{74680EEE-10F4-4BA2-AEF0-BD15044E461C}" destId="{86A8EA15-4802-4A17-8435-06F4572886B5}" srcOrd="0" destOrd="0" presId="urn:microsoft.com/office/officeart/2005/8/layout/process1"/>
    <dgm:cxn modelId="{CB0D3BC1-2794-42AC-B045-7E2486A93E2D}" type="presOf" srcId="{8B39266E-7B53-451E-B42F-2486C3C95172}" destId="{32A20E22-C6F6-47D4-8E08-43428C9302D0}" srcOrd="1" destOrd="0" presId="urn:microsoft.com/office/officeart/2005/8/layout/process1"/>
    <dgm:cxn modelId="{925BF5C8-E9CC-443E-BFE0-280C1B033791}" srcId="{4E841F4E-A5A1-495E-A1D6-AF61F44B3322}" destId="{37452A7D-669D-4FE9-A282-616F6E9CDD4F}" srcOrd="2" destOrd="0" parTransId="{F80EA8A4-6E71-48D5-9553-735938D2D102}" sibTransId="{D3C93B14-191B-424E-A6C4-575E0C065DD1}"/>
    <dgm:cxn modelId="{04A70CF4-B9B6-4745-A0F3-171434557AE7}" type="presOf" srcId="{37452A7D-669D-4FE9-A282-616F6E9CDD4F}" destId="{F6AEB168-FCC5-4F3E-AD7E-0612274F9BB0}" srcOrd="0" destOrd="0" presId="urn:microsoft.com/office/officeart/2005/8/layout/process1"/>
    <dgm:cxn modelId="{B35884BE-D1EE-4DBB-A666-FD2E48A5B363}" type="presParOf" srcId="{69261ABA-3808-4211-B113-6D8AE18EF7E3}" destId="{5A8B5F0E-CE2F-452E-A5EF-B276176781D9}" srcOrd="0" destOrd="0" presId="urn:microsoft.com/office/officeart/2005/8/layout/process1"/>
    <dgm:cxn modelId="{3D52DC1D-A8F6-4077-A8E0-FB9AD876552B}" type="presParOf" srcId="{69261ABA-3808-4211-B113-6D8AE18EF7E3}" destId="{FFDE2139-4AD9-499C-92C2-2F9D6203FACE}" srcOrd="1" destOrd="0" presId="urn:microsoft.com/office/officeart/2005/8/layout/process1"/>
    <dgm:cxn modelId="{F9BD7FD3-C707-4986-B77F-80635DB8270A}" type="presParOf" srcId="{FFDE2139-4AD9-499C-92C2-2F9D6203FACE}" destId="{1C711E05-32BF-4229-A9B9-7D50BB4CEA42}" srcOrd="0" destOrd="0" presId="urn:microsoft.com/office/officeart/2005/8/layout/process1"/>
    <dgm:cxn modelId="{51AF623E-03BA-4E29-8D91-2FD6980A5E7E}" type="presParOf" srcId="{69261ABA-3808-4211-B113-6D8AE18EF7E3}" destId="{86A8EA15-4802-4A17-8435-06F4572886B5}" srcOrd="2" destOrd="0" presId="urn:microsoft.com/office/officeart/2005/8/layout/process1"/>
    <dgm:cxn modelId="{BF61F27F-930E-4326-B17C-FC32B77450D6}" type="presParOf" srcId="{69261ABA-3808-4211-B113-6D8AE18EF7E3}" destId="{5F9FDCA6-16B7-4F62-ADDA-F1D5C01227F1}" srcOrd="3" destOrd="0" presId="urn:microsoft.com/office/officeart/2005/8/layout/process1"/>
    <dgm:cxn modelId="{E3EF5927-44AA-445C-8608-B029A9E0DB35}" type="presParOf" srcId="{5F9FDCA6-16B7-4F62-ADDA-F1D5C01227F1}" destId="{32A20E22-C6F6-47D4-8E08-43428C9302D0}" srcOrd="0" destOrd="0" presId="urn:microsoft.com/office/officeart/2005/8/layout/process1"/>
    <dgm:cxn modelId="{8C9AA587-220A-42EF-8F7F-9D849D0264E8}" type="presParOf" srcId="{69261ABA-3808-4211-B113-6D8AE18EF7E3}" destId="{F6AEB168-FCC5-4F3E-AD7E-0612274F9BB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41F4E-A5A1-495E-A1D6-AF61F44B3322}"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3FD58730-9564-4DB7-BF61-43ADFA9BD0A4}">
      <dgm:prSet phldrT="[Text]"/>
      <dgm:spPr/>
      <dgm:t>
        <a:bodyPr/>
        <a:lstStyle/>
        <a:p>
          <a:r>
            <a:rPr lang="en-US" dirty="0"/>
            <a:t>Request</a:t>
          </a:r>
        </a:p>
      </dgm:t>
    </dgm:pt>
    <dgm:pt modelId="{0B0971F3-AB15-48F2-BC11-1E905FA9FFC6}" type="parTrans" cxnId="{EFB02790-85D8-407A-8312-D760F6EE422C}">
      <dgm:prSet/>
      <dgm:spPr/>
      <dgm:t>
        <a:bodyPr/>
        <a:lstStyle/>
        <a:p>
          <a:endParaRPr lang="en-US"/>
        </a:p>
      </dgm:t>
    </dgm:pt>
    <dgm:pt modelId="{DBD6FC5C-9025-40AF-90FC-4F5CAA7BED67}" type="sibTrans" cxnId="{EFB02790-85D8-407A-8312-D760F6EE422C}">
      <dgm:prSet/>
      <dgm:spPr/>
      <dgm:t>
        <a:bodyPr/>
        <a:lstStyle/>
        <a:p>
          <a:endParaRPr lang="en-US"/>
        </a:p>
      </dgm:t>
    </dgm:pt>
    <dgm:pt modelId="{74680EEE-10F4-4BA2-AEF0-BD15044E461C}">
      <dgm:prSet phldrT="[Text]"/>
      <dgm:spPr/>
      <dgm:t>
        <a:bodyPr/>
        <a:lstStyle/>
        <a:p>
          <a:r>
            <a:rPr lang="en-US" dirty="0"/>
            <a:t>Request Handler</a:t>
          </a:r>
        </a:p>
      </dgm:t>
    </dgm:pt>
    <dgm:pt modelId="{F02CD639-8FDF-4E16-918A-72BA99F45976}" type="parTrans" cxnId="{490F4B93-9125-4D54-B0F2-FCA0061C88AB}">
      <dgm:prSet/>
      <dgm:spPr/>
      <dgm:t>
        <a:bodyPr/>
        <a:lstStyle/>
        <a:p>
          <a:endParaRPr lang="en-US"/>
        </a:p>
      </dgm:t>
    </dgm:pt>
    <dgm:pt modelId="{8B39266E-7B53-451E-B42F-2486C3C95172}" type="sibTrans" cxnId="{490F4B93-9125-4D54-B0F2-FCA0061C88AB}">
      <dgm:prSet/>
      <dgm:spPr/>
      <dgm:t>
        <a:bodyPr/>
        <a:lstStyle/>
        <a:p>
          <a:endParaRPr lang="en-US"/>
        </a:p>
      </dgm:t>
    </dgm:pt>
    <dgm:pt modelId="{37452A7D-669D-4FE9-A282-616F6E9CDD4F}">
      <dgm:prSet phldrT="[Text]"/>
      <dgm:spPr/>
      <dgm:t>
        <a:bodyPr/>
        <a:lstStyle/>
        <a:p>
          <a:r>
            <a:rPr lang="en-US" dirty="0"/>
            <a:t>Result</a:t>
          </a:r>
        </a:p>
      </dgm:t>
    </dgm:pt>
    <dgm:pt modelId="{F80EA8A4-6E71-48D5-9553-735938D2D102}" type="parTrans" cxnId="{925BF5C8-E9CC-443E-BFE0-280C1B033791}">
      <dgm:prSet/>
      <dgm:spPr/>
      <dgm:t>
        <a:bodyPr/>
        <a:lstStyle/>
        <a:p>
          <a:endParaRPr lang="en-US"/>
        </a:p>
      </dgm:t>
    </dgm:pt>
    <dgm:pt modelId="{D3C93B14-191B-424E-A6C4-575E0C065DD1}" type="sibTrans" cxnId="{925BF5C8-E9CC-443E-BFE0-280C1B033791}">
      <dgm:prSet/>
      <dgm:spPr/>
      <dgm:t>
        <a:bodyPr/>
        <a:lstStyle/>
        <a:p>
          <a:endParaRPr lang="en-US"/>
        </a:p>
      </dgm:t>
    </dgm:pt>
    <dgm:pt modelId="{69261ABA-3808-4211-B113-6D8AE18EF7E3}" type="pres">
      <dgm:prSet presAssocID="{4E841F4E-A5A1-495E-A1D6-AF61F44B3322}" presName="Name0" presStyleCnt="0">
        <dgm:presLayoutVars>
          <dgm:dir/>
          <dgm:resizeHandles val="exact"/>
        </dgm:presLayoutVars>
      </dgm:prSet>
      <dgm:spPr/>
    </dgm:pt>
    <dgm:pt modelId="{5A8B5F0E-CE2F-452E-A5EF-B276176781D9}" type="pres">
      <dgm:prSet presAssocID="{3FD58730-9564-4DB7-BF61-43ADFA9BD0A4}" presName="node" presStyleLbl="node1" presStyleIdx="0" presStyleCnt="3" custScaleX="58360" custScaleY="50288">
        <dgm:presLayoutVars>
          <dgm:bulletEnabled val="1"/>
        </dgm:presLayoutVars>
      </dgm:prSet>
      <dgm:spPr/>
    </dgm:pt>
    <dgm:pt modelId="{FFDE2139-4AD9-499C-92C2-2F9D6203FACE}" type="pres">
      <dgm:prSet presAssocID="{DBD6FC5C-9025-40AF-90FC-4F5CAA7BED67}" presName="sibTrans" presStyleLbl="sibTrans2D1" presStyleIdx="0" presStyleCnt="2"/>
      <dgm:spPr/>
    </dgm:pt>
    <dgm:pt modelId="{1C711E05-32BF-4229-A9B9-7D50BB4CEA42}" type="pres">
      <dgm:prSet presAssocID="{DBD6FC5C-9025-40AF-90FC-4F5CAA7BED67}" presName="connectorText" presStyleLbl="sibTrans2D1" presStyleIdx="0" presStyleCnt="2"/>
      <dgm:spPr/>
    </dgm:pt>
    <dgm:pt modelId="{86A8EA15-4802-4A17-8435-06F4572886B5}" type="pres">
      <dgm:prSet presAssocID="{74680EEE-10F4-4BA2-AEF0-BD15044E461C}" presName="node" presStyleLbl="node1" presStyleIdx="1" presStyleCnt="3">
        <dgm:presLayoutVars>
          <dgm:bulletEnabled val="1"/>
        </dgm:presLayoutVars>
      </dgm:prSet>
      <dgm:spPr/>
    </dgm:pt>
    <dgm:pt modelId="{5F9FDCA6-16B7-4F62-ADDA-F1D5C01227F1}" type="pres">
      <dgm:prSet presAssocID="{8B39266E-7B53-451E-B42F-2486C3C95172}" presName="sibTrans" presStyleLbl="sibTrans2D1" presStyleIdx="1" presStyleCnt="2"/>
      <dgm:spPr/>
    </dgm:pt>
    <dgm:pt modelId="{32A20E22-C6F6-47D4-8E08-43428C9302D0}" type="pres">
      <dgm:prSet presAssocID="{8B39266E-7B53-451E-B42F-2486C3C95172}" presName="connectorText" presStyleLbl="sibTrans2D1" presStyleIdx="1" presStyleCnt="2"/>
      <dgm:spPr/>
    </dgm:pt>
    <dgm:pt modelId="{F6AEB168-FCC5-4F3E-AD7E-0612274F9BB0}" type="pres">
      <dgm:prSet presAssocID="{37452A7D-669D-4FE9-A282-616F6E9CDD4F}" presName="node" presStyleLbl="node1" presStyleIdx="2" presStyleCnt="3" custScaleX="58360" custScaleY="50288">
        <dgm:presLayoutVars>
          <dgm:bulletEnabled val="1"/>
        </dgm:presLayoutVars>
      </dgm:prSet>
      <dgm:spPr/>
    </dgm:pt>
  </dgm:ptLst>
  <dgm:cxnLst>
    <dgm:cxn modelId="{409C0B17-6245-40C4-AD7F-879E32886218}" type="presOf" srcId="{3FD58730-9564-4DB7-BF61-43ADFA9BD0A4}" destId="{5A8B5F0E-CE2F-452E-A5EF-B276176781D9}" srcOrd="0" destOrd="0" presId="urn:microsoft.com/office/officeart/2005/8/layout/process1"/>
    <dgm:cxn modelId="{FC46A95B-8CC2-4190-920C-FA2823BB9195}" type="presOf" srcId="{4E841F4E-A5A1-495E-A1D6-AF61F44B3322}" destId="{69261ABA-3808-4211-B113-6D8AE18EF7E3}" srcOrd="0" destOrd="0" presId="urn:microsoft.com/office/officeart/2005/8/layout/process1"/>
    <dgm:cxn modelId="{DF156644-71FE-45AA-99A6-23419F2A15A7}" type="presOf" srcId="{DBD6FC5C-9025-40AF-90FC-4F5CAA7BED67}" destId="{1C711E05-32BF-4229-A9B9-7D50BB4CEA42}" srcOrd="1" destOrd="0" presId="urn:microsoft.com/office/officeart/2005/8/layout/process1"/>
    <dgm:cxn modelId="{874BAE7B-4A18-415F-9A45-00B5E4203A40}" type="presOf" srcId="{DBD6FC5C-9025-40AF-90FC-4F5CAA7BED67}" destId="{FFDE2139-4AD9-499C-92C2-2F9D6203FACE}" srcOrd="0" destOrd="0" presId="urn:microsoft.com/office/officeart/2005/8/layout/process1"/>
    <dgm:cxn modelId="{EFB02790-85D8-407A-8312-D760F6EE422C}" srcId="{4E841F4E-A5A1-495E-A1D6-AF61F44B3322}" destId="{3FD58730-9564-4DB7-BF61-43ADFA9BD0A4}" srcOrd="0" destOrd="0" parTransId="{0B0971F3-AB15-48F2-BC11-1E905FA9FFC6}" sibTransId="{DBD6FC5C-9025-40AF-90FC-4F5CAA7BED67}"/>
    <dgm:cxn modelId="{490F4B93-9125-4D54-B0F2-FCA0061C88AB}" srcId="{4E841F4E-A5A1-495E-A1D6-AF61F44B3322}" destId="{74680EEE-10F4-4BA2-AEF0-BD15044E461C}" srcOrd="1" destOrd="0" parTransId="{F02CD639-8FDF-4E16-918A-72BA99F45976}" sibTransId="{8B39266E-7B53-451E-B42F-2486C3C95172}"/>
    <dgm:cxn modelId="{6B5DADAD-1C77-41C7-9A4F-F2228CAA0B03}" type="presOf" srcId="{8B39266E-7B53-451E-B42F-2486C3C95172}" destId="{5F9FDCA6-16B7-4F62-ADDA-F1D5C01227F1}" srcOrd="0" destOrd="0" presId="urn:microsoft.com/office/officeart/2005/8/layout/process1"/>
    <dgm:cxn modelId="{6C6DF9BC-4263-4E63-98BC-94258930FEAA}" type="presOf" srcId="{74680EEE-10F4-4BA2-AEF0-BD15044E461C}" destId="{86A8EA15-4802-4A17-8435-06F4572886B5}" srcOrd="0" destOrd="0" presId="urn:microsoft.com/office/officeart/2005/8/layout/process1"/>
    <dgm:cxn modelId="{CB0D3BC1-2794-42AC-B045-7E2486A93E2D}" type="presOf" srcId="{8B39266E-7B53-451E-B42F-2486C3C95172}" destId="{32A20E22-C6F6-47D4-8E08-43428C9302D0}" srcOrd="1" destOrd="0" presId="urn:microsoft.com/office/officeart/2005/8/layout/process1"/>
    <dgm:cxn modelId="{925BF5C8-E9CC-443E-BFE0-280C1B033791}" srcId="{4E841F4E-A5A1-495E-A1D6-AF61F44B3322}" destId="{37452A7D-669D-4FE9-A282-616F6E9CDD4F}" srcOrd="2" destOrd="0" parTransId="{F80EA8A4-6E71-48D5-9553-735938D2D102}" sibTransId="{D3C93B14-191B-424E-A6C4-575E0C065DD1}"/>
    <dgm:cxn modelId="{04A70CF4-B9B6-4745-A0F3-171434557AE7}" type="presOf" srcId="{37452A7D-669D-4FE9-A282-616F6E9CDD4F}" destId="{F6AEB168-FCC5-4F3E-AD7E-0612274F9BB0}" srcOrd="0" destOrd="0" presId="urn:microsoft.com/office/officeart/2005/8/layout/process1"/>
    <dgm:cxn modelId="{B35884BE-D1EE-4DBB-A666-FD2E48A5B363}" type="presParOf" srcId="{69261ABA-3808-4211-B113-6D8AE18EF7E3}" destId="{5A8B5F0E-CE2F-452E-A5EF-B276176781D9}" srcOrd="0" destOrd="0" presId="urn:microsoft.com/office/officeart/2005/8/layout/process1"/>
    <dgm:cxn modelId="{3D52DC1D-A8F6-4077-A8E0-FB9AD876552B}" type="presParOf" srcId="{69261ABA-3808-4211-B113-6D8AE18EF7E3}" destId="{FFDE2139-4AD9-499C-92C2-2F9D6203FACE}" srcOrd="1" destOrd="0" presId="urn:microsoft.com/office/officeart/2005/8/layout/process1"/>
    <dgm:cxn modelId="{F9BD7FD3-C707-4986-B77F-80635DB8270A}" type="presParOf" srcId="{FFDE2139-4AD9-499C-92C2-2F9D6203FACE}" destId="{1C711E05-32BF-4229-A9B9-7D50BB4CEA42}" srcOrd="0" destOrd="0" presId="urn:microsoft.com/office/officeart/2005/8/layout/process1"/>
    <dgm:cxn modelId="{51AF623E-03BA-4E29-8D91-2FD6980A5E7E}" type="presParOf" srcId="{69261ABA-3808-4211-B113-6D8AE18EF7E3}" destId="{86A8EA15-4802-4A17-8435-06F4572886B5}" srcOrd="2" destOrd="0" presId="urn:microsoft.com/office/officeart/2005/8/layout/process1"/>
    <dgm:cxn modelId="{BF61F27F-930E-4326-B17C-FC32B77450D6}" type="presParOf" srcId="{69261ABA-3808-4211-B113-6D8AE18EF7E3}" destId="{5F9FDCA6-16B7-4F62-ADDA-F1D5C01227F1}" srcOrd="3" destOrd="0" presId="urn:microsoft.com/office/officeart/2005/8/layout/process1"/>
    <dgm:cxn modelId="{E3EF5927-44AA-445C-8608-B029A9E0DB35}" type="presParOf" srcId="{5F9FDCA6-16B7-4F62-ADDA-F1D5C01227F1}" destId="{32A20E22-C6F6-47D4-8E08-43428C9302D0}" srcOrd="0" destOrd="0" presId="urn:microsoft.com/office/officeart/2005/8/layout/process1"/>
    <dgm:cxn modelId="{8C9AA587-220A-42EF-8F7F-9D849D0264E8}" type="presParOf" srcId="{69261ABA-3808-4211-B113-6D8AE18EF7E3}" destId="{F6AEB168-FCC5-4F3E-AD7E-0612274F9BB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B5F0E-CE2F-452E-A5EF-B276176781D9}">
      <dsp:nvSpPr>
        <dsp:cNvPr id="0" name=""/>
        <dsp:cNvSpPr/>
      </dsp:nvSpPr>
      <dsp:spPr>
        <a:xfrm>
          <a:off x="1597" y="1503359"/>
          <a:ext cx="2035771" cy="105251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Input</a:t>
          </a:r>
        </a:p>
      </dsp:txBody>
      <dsp:txXfrm>
        <a:off x="32424" y="1534186"/>
        <a:ext cx="1974117" cy="990863"/>
      </dsp:txXfrm>
    </dsp:sp>
    <dsp:sp modelId="{FFDE2139-4AD9-499C-92C2-2F9D6203FACE}">
      <dsp:nvSpPr>
        <dsp:cNvPr id="0" name=""/>
        <dsp:cNvSpPr/>
      </dsp:nvSpPr>
      <dsp:spPr>
        <a:xfrm>
          <a:off x="2386198" y="1597069"/>
          <a:ext cx="739519" cy="8650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386198" y="1770089"/>
        <a:ext cx="517663" cy="519058"/>
      </dsp:txXfrm>
    </dsp:sp>
    <dsp:sp modelId="{86A8EA15-4802-4A17-8435-06F4572886B5}">
      <dsp:nvSpPr>
        <dsp:cNvPr id="0" name=""/>
        <dsp:cNvSpPr/>
      </dsp:nvSpPr>
      <dsp:spPr>
        <a:xfrm>
          <a:off x="3432688" y="983128"/>
          <a:ext cx="3488298" cy="2092979"/>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Use Case</a:t>
          </a:r>
        </a:p>
      </dsp:txBody>
      <dsp:txXfrm>
        <a:off x="3493989" y="1044429"/>
        <a:ext cx="3365696" cy="1970377"/>
      </dsp:txXfrm>
    </dsp:sp>
    <dsp:sp modelId="{5F9FDCA6-16B7-4F62-ADDA-F1D5C01227F1}">
      <dsp:nvSpPr>
        <dsp:cNvPr id="0" name=""/>
        <dsp:cNvSpPr/>
      </dsp:nvSpPr>
      <dsp:spPr>
        <a:xfrm>
          <a:off x="7269816" y="1597069"/>
          <a:ext cx="739519" cy="8650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269816" y="1770089"/>
        <a:ext cx="517663" cy="519058"/>
      </dsp:txXfrm>
    </dsp:sp>
    <dsp:sp modelId="{F6AEB168-FCC5-4F3E-AD7E-0612274F9BB0}">
      <dsp:nvSpPr>
        <dsp:cNvPr id="0" name=""/>
        <dsp:cNvSpPr/>
      </dsp:nvSpPr>
      <dsp:spPr>
        <a:xfrm>
          <a:off x="8316306" y="1503359"/>
          <a:ext cx="2035771" cy="105251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Output</a:t>
          </a:r>
        </a:p>
      </dsp:txBody>
      <dsp:txXfrm>
        <a:off x="8347133" y="1534186"/>
        <a:ext cx="1974117" cy="990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B5F0E-CE2F-452E-A5EF-B276176781D9}">
      <dsp:nvSpPr>
        <dsp:cNvPr id="0" name=""/>
        <dsp:cNvSpPr/>
      </dsp:nvSpPr>
      <dsp:spPr>
        <a:xfrm>
          <a:off x="1597" y="1503359"/>
          <a:ext cx="2035771" cy="105251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Request</a:t>
          </a:r>
        </a:p>
      </dsp:txBody>
      <dsp:txXfrm>
        <a:off x="32424" y="1534186"/>
        <a:ext cx="1974117" cy="990863"/>
      </dsp:txXfrm>
    </dsp:sp>
    <dsp:sp modelId="{FFDE2139-4AD9-499C-92C2-2F9D6203FACE}">
      <dsp:nvSpPr>
        <dsp:cNvPr id="0" name=""/>
        <dsp:cNvSpPr/>
      </dsp:nvSpPr>
      <dsp:spPr>
        <a:xfrm>
          <a:off x="2386198" y="1597069"/>
          <a:ext cx="739519" cy="8650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386198" y="1770089"/>
        <a:ext cx="517663" cy="519058"/>
      </dsp:txXfrm>
    </dsp:sp>
    <dsp:sp modelId="{86A8EA15-4802-4A17-8435-06F4572886B5}">
      <dsp:nvSpPr>
        <dsp:cNvPr id="0" name=""/>
        <dsp:cNvSpPr/>
      </dsp:nvSpPr>
      <dsp:spPr>
        <a:xfrm>
          <a:off x="3432688" y="983128"/>
          <a:ext cx="3488298" cy="2092979"/>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Request Handler</a:t>
          </a:r>
        </a:p>
      </dsp:txBody>
      <dsp:txXfrm>
        <a:off x="3493989" y="1044429"/>
        <a:ext cx="3365696" cy="1970377"/>
      </dsp:txXfrm>
    </dsp:sp>
    <dsp:sp modelId="{5F9FDCA6-16B7-4F62-ADDA-F1D5C01227F1}">
      <dsp:nvSpPr>
        <dsp:cNvPr id="0" name=""/>
        <dsp:cNvSpPr/>
      </dsp:nvSpPr>
      <dsp:spPr>
        <a:xfrm>
          <a:off x="7269816" y="1597069"/>
          <a:ext cx="739519" cy="8650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269816" y="1770089"/>
        <a:ext cx="517663" cy="519058"/>
      </dsp:txXfrm>
    </dsp:sp>
    <dsp:sp modelId="{F6AEB168-FCC5-4F3E-AD7E-0612274F9BB0}">
      <dsp:nvSpPr>
        <dsp:cNvPr id="0" name=""/>
        <dsp:cNvSpPr/>
      </dsp:nvSpPr>
      <dsp:spPr>
        <a:xfrm>
          <a:off x="8316306" y="1503359"/>
          <a:ext cx="2035771" cy="105251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Result</a:t>
          </a:r>
        </a:p>
      </dsp:txBody>
      <dsp:txXfrm>
        <a:off x="8347133" y="1534186"/>
        <a:ext cx="1974117" cy="9908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B5F0E-CE2F-452E-A5EF-B276176781D9}">
      <dsp:nvSpPr>
        <dsp:cNvPr id="0" name=""/>
        <dsp:cNvSpPr/>
      </dsp:nvSpPr>
      <dsp:spPr>
        <a:xfrm>
          <a:off x="1597" y="1503359"/>
          <a:ext cx="2035771" cy="105251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Request</a:t>
          </a:r>
        </a:p>
      </dsp:txBody>
      <dsp:txXfrm>
        <a:off x="32424" y="1534186"/>
        <a:ext cx="1974117" cy="990863"/>
      </dsp:txXfrm>
    </dsp:sp>
    <dsp:sp modelId="{FFDE2139-4AD9-499C-92C2-2F9D6203FACE}">
      <dsp:nvSpPr>
        <dsp:cNvPr id="0" name=""/>
        <dsp:cNvSpPr/>
      </dsp:nvSpPr>
      <dsp:spPr>
        <a:xfrm>
          <a:off x="2386198" y="1597069"/>
          <a:ext cx="739519" cy="8650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2386198" y="1770089"/>
        <a:ext cx="517663" cy="519058"/>
      </dsp:txXfrm>
    </dsp:sp>
    <dsp:sp modelId="{86A8EA15-4802-4A17-8435-06F4572886B5}">
      <dsp:nvSpPr>
        <dsp:cNvPr id="0" name=""/>
        <dsp:cNvSpPr/>
      </dsp:nvSpPr>
      <dsp:spPr>
        <a:xfrm>
          <a:off x="3432688" y="983128"/>
          <a:ext cx="3488298" cy="2092979"/>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Request Handler</a:t>
          </a:r>
        </a:p>
      </dsp:txBody>
      <dsp:txXfrm>
        <a:off x="3493989" y="1044429"/>
        <a:ext cx="3365696" cy="1970377"/>
      </dsp:txXfrm>
    </dsp:sp>
    <dsp:sp modelId="{5F9FDCA6-16B7-4F62-ADDA-F1D5C01227F1}">
      <dsp:nvSpPr>
        <dsp:cNvPr id="0" name=""/>
        <dsp:cNvSpPr/>
      </dsp:nvSpPr>
      <dsp:spPr>
        <a:xfrm>
          <a:off x="7269816" y="1597069"/>
          <a:ext cx="739519" cy="86509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269816" y="1770089"/>
        <a:ext cx="517663" cy="519058"/>
      </dsp:txXfrm>
    </dsp:sp>
    <dsp:sp modelId="{F6AEB168-FCC5-4F3E-AD7E-0612274F9BB0}">
      <dsp:nvSpPr>
        <dsp:cNvPr id="0" name=""/>
        <dsp:cNvSpPr/>
      </dsp:nvSpPr>
      <dsp:spPr>
        <a:xfrm>
          <a:off x="8316306" y="1503359"/>
          <a:ext cx="2035771" cy="1052517"/>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Result</a:t>
          </a:r>
        </a:p>
      </dsp:txBody>
      <dsp:txXfrm>
        <a:off x="8347133" y="1534186"/>
        <a:ext cx="1974117" cy="9908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ED4B1A-8DAE-4867-BC60-50C12351E5A5}" type="datetimeFigureOut">
              <a:rPr lang="en-US" smtClean="0"/>
              <a:t>4/30/2021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56B1E-ABDF-4A97-BCE6-F7DCCEF7D245}" type="slidenum">
              <a:rPr lang="en-US" smtClean="0"/>
              <a:t>‹#›</a:t>
            </a:fld>
            <a:endParaRPr lang="en-US"/>
          </a:p>
        </p:txBody>
      </p:sp>
    </p:spTree>
    <p:extLst>
      <p:ext uri="{BB962C8B-B14F-4D97-AF65-F5344CB8AC3E}">
        <p14:creationId xmlns:p14="http://schemas.microsoft.com/office/powerpoint/2010/main" val="399516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1</a:t>
            </a:fld>
            <a:endParaRPr lang="en-US"/>
          </a:p>
        </p:txBody>
      </p:sp>
    </p:spTree>
    <p:extLst>
      <p:ext uri="{BB962C8B-B14F-4D97-AF65-F5344CB8AC3E}">
        <p14:creationId xmlns:p14="http://schemas.microsoft.com/office/powerpoint/2010/main" val="2932872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arrange our code vertically, but at some point we’ll need to add in some horizontal layers</a:t>
            </a:r>
          </a:p>
        </p:txBody>
      </p:sp>
      <p:sp>
        <p:nvSpPr>
          <p:cNvPr id="4" name="Slide Number Placeholder 3"/>
          <p:cNvSpPr>
            <a:spLocks noGrp="1"/>
          </p:cNvSpPr>
          <p:nvPr>
            <p:ph type="sldNum" sz="quarter" idx="5"/>
          </p:nvPr>
        </p:nvSpPr>
        <p:spPr/>
        <p:txBody>
          <a:bodyPr/>
          <a:lstStyle/>
          <a:p>
            <a:fld id="{FF456B1E-ABDF-4A97-BCE6-F7DCCEF7D245}" type="slidenum">
              <a:rPr lang="en-US" smtClean="0"/>
              <a:t>12</a:t>
            </a:fld>
            <a:endParaRPr lang="en-US"/>
          </a:p>
        </p:txBody>
      </p:sp>
    </p:spTree>
    <p:extLst>
      <p:ext uri="{BB962C8B-B14F-4D97-AF65-F5344CB8AC3E}">
        <p14:creationId xmlns:p14="http://schemas.microsoft.com/office/powerpoint/2010/main" val="1870243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arrange our code vertically, but at some point we’ll need to add in some horizontal layers. </a:t>
            </a:r>
          </a:p>
          <a:p>
            <a:r>
              <a:rPr lang="en-US" dirty="0"/>
              <a:t>There will be some point in which we want to reuse code. </a:t>
            </a:r>
          </a:p>
          <a:p>
            <a:r>
              <a:rPr lang="en-US" dirty="0"/>
              <a:t>We’ll also need to introduce some abstractions at various layers if we’re every going to write unit tests.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13</a:t>
            </a:fld>
            <a:endParaRPr lang="en-US"/>
          </a:p>
        </p:txBody>
      </p:sp>
    </p:spTree>
    <p:extLst>
      <p:ext uri="{BB962C8B-B14F-4D97-AF65-F5344CB8AC3E}">
        <p14:creationId xmlns:p14="http://schemas.microsoft.com/office/powerpoint/2010/main" val="1386157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dirty="0"/>
              <a:t>Don’t go creating repositories and services just because you’re following clean architecture. Interact with your database straight from you use case code. Toss all your business logic in the same spot too. Rely on your refactoring expertise to dictate when and where you add abstraction. Prefer to tightly couple vertical slices to over loosely coupling horizontal tiers.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feature should be (mostly) decoupled from all other features. I say mostly because there will be times when you should share classes and functionality between your features, but it’s important to understand that doing so is a trade off.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Don’t prematurely refactor your code. Only refactor when dealing with the code gets painful. Evaluate, is the pain of dealing with this duplicate code/functionality more than the pain of dealing with an abstraction that’s coupled to both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Is the pain of testing the use-case as is less than the pain of writing and maintaining abstractions to make that piece of code testable. </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FF456B1E-ABDF-4A97-BCE6-F7DCCEF7D245}" type="slidenum">
              <a:rPr lang="en-US" smtClean="0"/>
              <a:t>14</a:t>
            </a:fld>
            <a:endParaRPr lang="en-US"/>
          </a:p>
        </p:txBody>
      </p:sp>
    </p:spTree>
    <p:extLst>
      <p:ext uri="{BB962C8B-B14F-4D97-AF65-F5344CB8AC3E}">
        <p14:creationId xmlns:p14="http://schemas.microsoft.com/office/powerpoint/2010/main" val="1832626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developer for each feature decides how best to add abstractions without creating unnecessary pain. </a:t>
            </a:r>
          </a:p>
          <a:p>
            <a:endParaRPr lang="en-US" sz="1200" dirty="0"/>
          </a:p>
          <a:p>
            <a:r>
              <a:rPr lang="en-US" sz="1200" dirty="0"/>
              <a:t>Because features are decoupled from each other adding a new feature means you’re mostly writing new code as opposed to adding to already existing classes. It’s easier for new developers to feel comfortable adding functionality without introducing bugs. Modifying code for one features has a smaller chance of changing the behavior of another feature.</a:t>
            </a:r>
          </a:p>
          <a:p>
            <a:endParaRPr lang="en-US" sz="1200" dirty="0"/>
          </a:p>
          <a:p>
            <a:r>
              <a:rPr lang="en-US" sz="1200" dirty="0"/>
              <a:t>Finding where the code for a feature is easier to developers unfamiliar with the project. </a:t>
            </a:r>
          </a:p>
          <a:p>
            <a:r>
              <a:rPr lang="en-US" sz="1200" dirty="0"/>
              <a:t>Ex. Let’s say you want to add a change to the customer registration feature. Having that behavior encapsulated within the </a:t>
            </a:r>
            <a:r>
              <a:rPr lang="en-US" sz="1200" dirty="0" err="1"/>
              <a:t>RegisterCustomerHandler</a:t>
            </a:r>
            <a:r>
              <a:rPr lang="en-US" sz="1200" dirty="0"/>
              <a:t> is a lot more obvious than knowing that registration happens within the </a:t>
            </a:r>
            <a:r>
              <a:rPr lang="en-US" sz="1200" dirty="0" err="1"/>
              <a:t>CustomerService</a:t>
            </a:r>
            <a:r>
              <a:rPr lang="en-US" sz="1200" dirty="0"/>
              <a:t>. </a:t>
            </a:r>
          </a:p>
          <a:p>
            <a:endParaRPr lang="en-US" sz="1200" dirty="0"/>
          </a:p>
          <a:p>
            <a:endParaRPr lang="en-US" sz="1200" dirty="0"/>
          </a:p>
        </p:txBody>
      </p:sp>
      <p:sp>
        <p:nvSpPr>
          <p:cNvPr id="4" name="Slide Number Placeholder 3"/>
          <p:cNvSpPr>
            <a:spLocks noGrp="1"/>
          </p:cNvSpPr>
          <p:nvPr>
            <p:ph type="sldNum" sz="quarter" idx="5"/>
          </p:nvPr>
        </p:nvSpPr>
        <p:spPr/>
        <p:txBody>
          <a:bodyPr/>
          <a:lstStyle/>
          <a:p>
            <a:fld id="{FF456B1E-ABDF-4A97-BCE6-F7DCCEF7D245}" type="slidenum">
              <a:rPr lang="en-US" smtClean="0"/>
              <a:t>15</a:t>
            </a:fld>
            <a:endParaRPr lang="en-US"/>
          </a:p>
        </p:txBody>
      </p:sp>
    </p:spTree>
    <p:extLst>
      <p:ext uri="{BB962C8B-B14F-4D97-AF65-F5344CB8AC3E}">
        <p14:creationId xmlns:p14="http://schemas.microsoft.com/office/powerpoint/2010/main" val="3498681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lack of rigid abstractions makes writing messy code easier and puts a lot of faith in the developer knowing how to identify code smells and refactor. Different areas of the application can end up using different levels of abstraction, which can make understanding the code more difficult. </a:t>
            </a:r>
          </a:p>
          <a:p>
            <a:endParaRPr lang="en-US" sz="1200" dirty="0"/>
          </a:p>
          <a:p>
            <a:r>
              <a:rPr lang="en-US" sz="1200" dirty="0"/>
              <a:t>Less abstractions can make testing more difficult. Integration tests may end up covering a larger portion of your code than unit tests. If you’re use case code is interacting directly with the database, you’ll have to stand up a database to test that code. </a:t>
            </a:r>
          </a:p>
          <a:p>
            <a:endParaRPr lang="en-US" sz="1200" dirty="0"/>
          </a:p>
          <a:p>
            <a:r>
              <a:rPr lang="en-US" sz="1200" dirty="0"/>
              <a:t>A few slides ago we saw how objects can become incredibly large following clean architecture. With vertical architecture we have many small objects and projects can grow very large and organizing all these files can become an issue. </a:t>
            </a:r>
          </a:p>
        </p:txBody>
      </p:sp>
      <p:sp>
        <p:nvSpPr>
          <p:cNvPr id="4" name="Slide Number Placeholder 3"/>
          <p:cNvSpPr>
            <a:spLocks noGrp="1"/>
          </p:cNvSpPr>
          <p:nvPr>
            <p:ph type="sldNum" sz="quarter" idx="5"/>
          </p:nvPr>
        </p:nvSpPr>
        <p:spPr/>
        <p:txBody>
          <a:bodyPr/>
          <a:lstStyle/>
          <a:p>
            <a:fld id="{FF456B1E-ABDF-4A97-BCE6-F7DCCEF7D245}" type="slidenum">
              <a:rPr lang="en-US" smtClean="0"/>
              <a:t>16</a:t>
            </a:fld>
            <a:endParaRPr lang="en-US"/>
          </a:p>
        </p:txBody>
      </p:sp>
    </p:spTree>
    <p:extLst>
      <p:ext uri="{BB962C8B-B14F-4D97-AF65-F5344CB8AC3E}">
        <p14:creationId xmlns:p14="http://schemas.microsoft.com/office/powerpoint/2010/main" val="50397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mediator is an object that encapsulates how a set of objects interact. Objects no longer communicate with each other, but rather through the mediator.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17</a:t>
            </a:fld>
            <a:endParaRPr lang="en-US"/>
          </a:p>
        </p:txBody>
      </p:sp>
    </p:spTree>
    <p:extLst>
      <p:ext uri="{BB962C8B-B14F-4D97-AF65-F5344CB8AC3E}">
        <p14:creationId xmlns:p14="http://schemas.microsoft.com/office/powerpoint/2010/main" val="424655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of like an in-memory event bus</a:t>
            </a:r>
          </a:p>
        </p:txBody>
      </p:sp>
      <p:sp>
        <p:nvSpPr>
          <p:cNvPr id="4" name="Slide Number Placeholder 3"/>
          <p:cNvSpPr>
            <a:spLocks noGrp="1"/>
          </p:cNvSpPr>
          <p:nvPr>
            <p:ph type="sldNum" sz="quarter" idx="5"/>
          </p:nvPr>
        </p:nvSpPr>
        <p:spPr/>
        <p:txBody>
          <a:bodyPr/>
          <a:lstStyle/>
          <a:p>
            <a:fld id="{FF456B1E-ABDF-4A97-BCE6-F7DCCEF7D245}" type="slidenum">
              <a:rPr lang="en-US" smtClean="0"/>
              <a:t>19</a:t>
            </a:fld>
            <a:endParaRPr lang="en-US"/>
          </a:p>
        </p:txBody>
      </p:sp>
    </p:spTree>
    <p:extLst>
      <p:ext uri="{BB962C8B-B14F-4D97-AF65-F5344CB8AC3E}">
        <p14:creationId xmlns:p14="http://schemas.microsoft.com/office/powerpoint/2010/main" val="2132672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client tosses some data in an object and ships it off on the mediator. </a:t>
            </a:r>
          </a:p>
          <a:p>
            <a:r>
              <a:rPr lang="en-US" dirty="0"/>
              <a:t>The mediator along with the help of our DI container, is responsible for executing the right handler and injecting all the dependencies it needs, </a:t>
            </a:r>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20</a:t>
            </a:fld>
            <a:endParaRPr lang="en-US"/>
          </a:p>
        </p:txBody>
      </p:sp>
    </p:spTree>
    <p:extLst>
      <p:ext uri="{BB962C8B-B14F-4D97-AF65-F5344CB8AC3E}">
        <p14:creationId xmlns:p14="http://schemas.microsoft.com/office/powerpoint/2010/main" val="2724628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Requests implement the </a:t>
            </a:r>
            <a:r>
              <a:rPr lang="en-US" dirty="0" err="1"/>
              <a:t>Irequest</a:t>
            </a:r>
            <a:r>
              <a:rPr lang="en-US" dirty="0"/>
              <a:t> or </a:t>
            </a:r>
            <a:r>
              <a:rPr lang="en-US" dirty="0" err="1"/>
              <a:t>Irequest</a:t>
            </a:r>
            <a:r>
              <a:rPr lang="en-US" dirty="0"/>
              <a:t>&lt;</a:t>
            </a:r>
            <a:r>
              <a:rPr lang="en-US" dirty="0" err="1"/>
              <a:t>Tresponse</a:t>
            </a:r>
            <a:r>
              <a:rPr lang="en-US" dirty="0"/>
              <a:t>&gt; marker interface. There’s nothing to implement. A marker interface is used so </a:t>
            </a:r>
            <a:r>
              <a:rPr lang="en-US" dirty="0" err="1"/>
              <a:t>mediatr</a:t>
            </a:r>
            <a:r>
              <a:rPr lang="en-US" dirty="0"/>
              <a:t> can find the correct handler for each request. </a:t>
            </a:r>
          </a:p>
        </p:txBody>
      </p:sp>
      <p:sp>
        <p:nvSpPr>
          <p:cNvPr id="4" name="Slide Number Placeholder 3"/>
          <p:cNvSpPr>
            <a:spLocks noGrp="1"/>
          </p:cNvSpPr>
          <p:nvPr>
            <p:ph type="sldNum" sz="quarter" idx="5"/>
          </p:nvPr>
        </p:nvSpPr>
        <p:spPr/>
        <p:txBody>
          <a:bodyPr/>
          <a:lstStyle/>
          <a:p>
            <a:fld id="{FF456B1E-ABDF-4A97-BCE6-F7DCCEF7D245}" type="slidenum">
              <a:rPr lang="en-US" smtClean="0"/>
              <a:t>21</a:t>
            </a:fld>
            <a:endParaRPr lang="en-US"/>
          </a:p>
        </p:txBody>
      </p:sp>
    </p:spTree>
    <p:extLst>
      <p:ext uri="{BB962C8B-B14F-4D97-AF65-F5344CB8AC3E}">
        <p14:creationId xmlns:p14="http://schemas.microsoft.com/office/powerpoint/2010/main" val="3977419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22</a:t>
            </a:fld>
            <a:endParaRPr lang="en-US"/>
          </a:p>
        </p:txBody>
      </p:sp>
    </p:spTree>
    <p:extLst>
      <p:ext uri="{BB962C8B-B14F-4D97-AF65-F5344CB8AC3E}">
        <p14:creationId xmlns:p14="http://schemas.microsoft.com/office/powerpoint/2010/main" val="92712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a:t>
            </a:fld>
            <a:endParaRPr lang="en-US"/>
          </a:p>
        </p:txBody>
      </p:sp>
    </p:spTree>
    <p:extLst>
      <p:ext uri="{BB962C8B-B14F-4D97-AF65-F5344CB8AC3E}">
        <p14:creationId xmlns:p14="http://schemas.microsoft.com/office/powerpoint/2010/main" val="969823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Requests implement the </a:t>
            </a:r>
            <a:r>
              <a:rPr lang="en-US" dirty="0" err="1"/>
              <a:t>Irequest</a:t>
            </a:r>
            <a:r>
              <a:rPr lang="en-US" dirty="0"/>
              <a:t> or </a:t>
            </a:r>
            <a:r>
              <a:rPr lang="en-US" dirty="0" err="1"/>
              <a:t>Irequest</a:t>
            </a:r>
            <a:r>
              <a:rPr lang="en-US" dirty="0"/>
              <a:t>&lt;</a:t>
            </a:r>
            <a:r>
              <a:rPr lang="en-US" dirty="0" err="1"/>
              <a:t>Tresponse</a:t>
            </a:r>
            <a:r>
              <a:rPr lang="en-US" dirty="0"/>
              <a:t>&gt; marker interface. There’s nothing to implement. A marker interface is used so </a:t>
            </a:r>
            <a:r>
              <a:rPr lang="en-US" dirty="0" err="1"/>
              <a:t>mediatr</a:t>
            </a:r>
            <a:r>
              <a:rPr lang="en-US" dirty="0"/>
              <a:t> can find and instantiate the class at runtime using reflection. </a:t>
            </a:r>
          </a:p>
        </p:txBody>
      </p:sp>
      <p:sp>
        <p:nvSpPr>
          <p:cNvPr id="4" name="Slide Number Placeholder 3"/>
          <p:cNvSpPr>
            <a:spLocks noGrp="1"/>
          </p:cNvSpPr>
          <p:nvPr>
            <p:ph type="sldNum" sz="quarter" idx="5"/>
          </p:nvPr>
        </p:nvSpPr>
        <p:spPr/>
        <p:txBody>
          <a:bodyPr/>
          <a:lstStyle/>
          <a:p>
            <a:fld id="{FF456B1E-ABDF-4A97-BCE6-F7DCCEF7D245}" type="slidenum">
              <a:rPr lang="en-US" smtClean="0"/>
              <a:t>23</a:t>
            </a:fld>
            <a:endParaRPr lang="en-US"/>
          </a:p>
        </p:txBody>
      </p:sp>
    </p:spTree>
    <p:extLst>
      <p:ext uri="{BB962C8B-B14F-4D97-AF65-F5344CB8AC3E}">
        <p14:creationId xmlns:p14="http://schemas.microsoft.com/office/powerpoint/2010/main" val="27481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24</a:t>
            </a:fld>
            <a:endParaRPr lang="en-US"/>
          </a:p>
        </p:txBody>
      </p:sp>
    </p:spTree>
    <p:extLst>
      <p:ext uri="{BB962C8B-B14F-4D97-AF65-F5344CB8AC3E}">
        <p14:creationId xmlns:p14="http://schemas.microsoft.com/office/powerpoint/2010/main" val="36696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25</a:t>
            </a:fld>
            <a:endParaRPr lang="en-US"/>
          </a:p>
        </p:txBody>
      </p:sp>
    </p:spTree>
    <p:extLst>
      <p:ext uri="{BB962C8B-B14F-4D97-AF65-F5344CB8AC3E}">
        <p14:creationId xmlns:p14="http://schemas.microsoft.com/office/powerpoint/2010/main" val="3046218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26</a:t>
            </a:fld>
            <a:endParaRPr lang="en-US"/>
          </a:p>
        </p:txBody>
      </p:sp>
    </p:spTree>
    <p:extLst>
      <p:ext uri="{BB962C8B-B14F-4D97-AF65-F5344CB8AC3E}">
        <p14:creationId xmlns:p14="http://schemas.microsoft.com/office/powerpoint/2010/main" val="2318117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inject any dependency registered with the service provider.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trying to avoid over refactoring and adding unneeded complexity. </a:t>
            </a:r>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27</a:t>
            </a:fld>
            <a:endParaRPr lang="en-US"/>
          </a:p>
        </p:txBody>
      </p:sp>
    </p:spTree>
    <p:extLst>
      <p:ext uri="{BB962C8B-B14F-4D97-AF65-F5344CB8AC3E}">
        <p14:creationId xmlns:p14="http://schemas.microsoft.com/office/powerpoint/2010/main" val="139578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inject any dependency registered with the service provider. </a:t>
            </a:r>
          </a:p>
        </p:txBody>
      </p:sp>
      <p:sp>
        <p:nvSpPr>
          <p:cNvPr id="4" name="Slide Number Placeholder 3"/>
          <p:cNvSpPr>
            <a:spLocks noGrp="1"/>
          </p:cNvSpPr>
          <p:nvPr>
            <p:ph type="sldNum" sz="quarter" idx="5"/>
          </p:nvPr>
        </p:nvSpPr>
        <p:spPr/>
        <p:txBody>
          <a:bodyPr/>
          <a:lstStyle/>
          <a:p>
            <a:fld id="{FF456B1E-ABDF-4A97-BCE6-F7DCCEF7D245}" type="slidenum">
              <a:rPr lang="en-US" smtClean="0"/>
              <a:t>28</a:t>
            </a:fld>
            <a:endParaRPr lang="en-US"/>
          </a:p>
        </p:txBody>
      </p:sp>
    </p:spTree>
    <p:extLst>
      <p:ext uri="{BB962C8B-B14F-4D97-AF65-F5344CB8AC3E}">
        <p14:creationId xmlns:p14="http://schemas.microsoft.com/office/powerpoint/2010/main" val="265661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inject any dependency registered with the service provider. </a:t>
            </a:r>
          </a:p>
        </p:txBody>
      </p:sp>
      <p:sp>
        <p:nvSpPr>
          <p:cNvPr id="4" name="Slide Number Placeholder 3"/>
          <p:cNvSpPr>
            <a:spLocks noGrp="1"/>
          </p:cNvSpPr>
          <p:nvPr>
            <p:ph type="sldNum" sz="quarter" idx="5"/>
          </p:nvPr>
        </p:nvSpPr>
        <p:spPr/>
        <p:txBody>
          <a:bodyPr/>
          <a:lstStyle/>
          <a:p>
            <a:fld id="{FF456B1E-ABDF-4A97-BCE6-F7DCCEF7D245}" type="slidenum">
              <a:rPr lang="en-US" smtClean="0"/>
              <a:t>29</a:t>
            </a:fld>
            <a:endParaRPr lang="en-US"/>
          </a:p>
        </p:txBody>
      </p:sp>
    </p:spTree>
    <p:extLst>
      <p:ext uri="{BB962C8B-B14F-4D97-AF65-F5344CB8AC3E}">
        <p14:creationId xmlns:p14="http://schemas.microsoft.com/office/powerpoint/2010/main" val="2667613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wrong here? </a:t>
            </a:r>
          </a:p>
          <a:p>
            <a:endParaRPr lang="en-US" dirty="0"/>
          </a:p>
          <a:p>
            <a:r>
              <a:rPr lang="en-US" dirty="0"/>
              <a:t>Getting tough to read. We’re over a screen height long, we’ve got a decent amount of nesting</a:t>
            </a:r>
          </a:p>
          <a:p>
            <a:endParaRPr lang="en-US" dirty="0"/>
          </a:p>
          <a:p>
            <a:r>
              <a:rPr lang="en-US" dirty="0"/>
              <a:t>We have different levels of concerns: business logic, logging, exception handling, validation</a:t>
            </a:r>
          </a:p>
          <a:p>
            <a:endParaRPr lang="en-US" dirty="0"/>
          </a:p>
          <a:p>
            <a:r>
              <a:rPr lang="en-US" dirty="0"/>
              <a:t>Validation and error handling code are going to </a:t>
            </a:r>
          </a:p>
          <a:p>
            <a:endParaRPr lang="en-US" dirty="0"/>
          </a:p>
          <a:p>
            <a:r>
              <a:rPr lang="en-US" dirty="0"/>
              <a:t>We’re reliant on a concrete </a:t>
            </a:r>
            <a:r>
              <a:rPr lang="en-US" dirty="0" err="1"/>
              <a:t>dbcontext</a:t>
            </a:r>
            <a:r>
              <a:rPr lang="en-US" dirty="0"/>
              <a:t>. We can’t unit test out business logic. </a:t>
            </a:r>
          </a:p>
        </p:txBody>
      </p:sp>
      <p:sp>
        <p:nvSpPr>
          <p:cNvPr id="4" name="Slide Number Placeholder 3"/>
          <p:cNvSpPr>
            <a:spLocks noGrp="1"/>
          </p:cNvSpPr>
          <p:nvPr>
            <p:ph type="sldNum" sz="quarter" idx="5"/>
          </p:nvPr>
        </p:nvSpPr>
        <p:spPr/>
        <p:txBody>
          <a:bodyPr/>
          <a:lstStyle/>
          <a:p>
            <a:fld id="{FF456B1E-ABDF-4A97-BCE6-F7DCCEF7D245}" type="slidenum">
              <a:rPr lang="en-US" smtClean="0"/>
              <a:t>30</a:t>
            </a:fld>
            <a:endParaRPr lang="en-US"/>
          </a:p>
        </p:txBody>
      </p:sp>
    </p:spTree>
    <p:extLst>
      <p:ext uri="{BB962C8B-B14F-4D97-AF65-F5344CB8AC3E}">
        <p14:creationId xmlns:p14="http://schemas.microsoft.com/office/powerpoint/2010/main" val="195657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business logic, actually creating the order. </a:t>
            </a:r>
          </a:p>
          <a:p>
            <a:endParaRPr lang="en-US" dirty="0"/>
          </a:p>
          <a:p>
            <a:r>
              <a:rPr lang="en-US" dirty="0"/>
              <a:t>We can’t test it as is, what’s the easiest way we can refactor to make our business logic testable?</a:t>
            </a:r>
          </a:p>
          <a:p>
            <a:endParaRPr lang="en-US" dirty="0"/>
          </a:p>
          <a:p>
            <a:r>
              <a:rPr lang="en-US" dirty="0"/>
              <a:t>We can abstract the </a:t>
            </a:r>
            <a:r>
              <a:rPr lang="en-US" dirty="0" err="1"/>
              <a:t>db</a:t>
            </a:r>
            <a:r>
              <a:rPr lang="en-US" dirty="0"/>
              <a:t> access out behind an interface and fake out that interface, but that’s a lot work.</a:t>
            </a:r>
          </a:p>
          <a:p>
            <a:endParaRPr lang="en-US" dirty="0"/>
          </a:p>
          <a:p>
            <a:r>
              <a:rPr lang="en-US" dirty="0"/>
              <a:t>We could move the business logic into its own method, but then we’d have to make the method public to test it, and that’s smelly. </a:t>
            </a:r>
          </a:p>
          <a:p>
            <a:endParaRPr lang="en-US" dirty="0"/>
          </a:p>
          <a:p>
            <a:r>
              <a:rPr lang="en-US" dirty="0"/>
              <a:t>Let’s just create a new class, or move the functionality to an already existing class that’s testable. </a:t>
            </a:r>
          </a:p>
          <a:p>
            <a:endParaRPr lang="en-US" dirty="0"/>
          </a:p>
          <a:p>
            <a:r>
              <a:rPr lang="en-US" dirty="0"/>
              <a:t>STOP. We have to be aware that by moving this functionality out of the handler we are introducing coupling between this handler and any other handler that uses that class. </a:t>
            </a:r>
          </a:p>
          <a:p>
            <a:endParaRPr lang="en-US" dirty="0"/>
          </a:p>
          <a:p>
            <a:r>
              <a:rPr lang="en-US" dirty="0"/>
              <a:t>Our business logic is no longer in the handler, but that’s ok, it’s along with all the logic related to a customer and we’re aware of the tradeoffs. </a:t>
            </a:r>
          </a:p>
        </p:txBody>
      </p:sp>
      <p:sp>
        <p:nvSpPr>
          <p:cNvPr id="4" name="Slide Number Placeholder 3"/>
          <p:cNvSpPr>
            <a:spLocks noGrp="1"/>
          </p:cNvSpPr>
          <p:nvPr>
            <p:ph type="sldNum" sz="quarter" idx="5"/>
          </p:nvPr>
        </p:nvSpPr>
        <p:spPr/>
        <p:txBody>
          <a:bodyPr/>
          <a:lstStyle/>
          <a:p>
            <a:fld id="{FF456B1E-ABDF-4A97-BCE6-F7DCCEF7D245}" type="slidenum">
              <a:rPr lang="en-US" smtClean="0"/>
              <a:t>31</a:t>
            </a:fld>
            <a:endParaRPr lang="en-US"/>
          </a:p>
        </p:txBody>
      </p:sp>
    </p:spTree>
    <p:extLst>
      <p:ext uri="{BB962C8B-B14F-4D97-AF65-F5344CB8AC3E}">
        <p14:creationId xmlns:p14="http://schemas.microsoft.com/office/powerpoint/2010/main" val="3537972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32</a:t>
            </a:fld>
            <a:endParaRPr lang="en-US"/>
          </a:p>
        </p:txBody>
      </p:sp>
    </p:spTree>
    <p:extLst>
      <p:ext uri="{BB962C8B-B14F-4D97-AF65-F5344CB8AC3E}">
        <p14:creationId xmlns:p14="http://schemas.microsoft.com/office/powerpoint/2010/main" val="336226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Business Rules: Business rules that would exist if the business ran on pen and paper. </a:t>
            </a:r>
          </a:p>
          <a:p>
            <a:r>
              <a:rPr lang="en-US" dirty="0"/>
              <a:t>Ex. Applying sales tax to an order, checking that an item is in stock</a:t>
            </a:r>
          </a:p>
          <a:p>
            <a:endParaRPr lang="en-US" dirty="0"/>
          </a:p>
          <a:p>
            <a:r>
              <a:rPr lang="en-US" dirty="0"/>
              <a:t>Application Business Rules: Business rules that exists because the work is being done with software</a:t>
            </a:r>
          </a:p>
          <a:p>
            <a:r>
              <a:rPr lang="en-US" dirty="0"/>
              <a:t>Ex. Data validation, check for valid email, valid dates…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5</a:t>
            </a:fld>
            <a:endParaRPr lang="en-US"/>
          </a:p>
        </p:txBody>
      </p:sp>
    </p:spTree>
    <p:extLst>
      <p:ext uri="{BB962C8B-B14F-4D97-AF65-F5344CB8AC3E}">
        <p14:creationId xmlns:p14="http://schemas.microsoft.com/office/powerpoint/2010/main" val="538663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pipeline behavior is a decorator around your request handlers. </a:t>
            </a:r>
          </a:p>
          <a:p>
            <a:endParaRPr lang="en-US" dirty="0"/>
          </a:p>
          <a:p>
            <a:r>
              <a:rPr lang="en-US" dirty="0"/>
              <a:t>Pipeline behaviors implement almost the same interface as a request. </a:t>
            </a:r>
          </a:p>
          <a:p>
            <a:endParaRPr lang="en-US" dirty="0"/>
          </a:p>
          <a:p>
            <a:r>
              <a:rPr lang="en-US" dirty="0"/>
              <a:t>The only difference is a pipeline behavior is passed a delegate that is either the next behavior in the pipeline or the final request handler. </a:t>
            </a:r>
          </a:p>
          <a:p>
            <a:endParaRPr lang="en-US" dirty="0"/>
          </a:p>
          <a:p>
            <a:r>
              <a:rPr lang="en-US" dirty="0"/>
              <a:t>It works almost identical to .NET Core middleware.</a:t>
            </a:r>
          </a:p>
          <a:p>
            <a:endParaRPr lang="en-US" dirty="0"/>
          </a:p>
          <a:p>
            <a:r>
              <a:rPr lang="en-US" dirty="0"/>
              <a:t>Pipeline Behaviors are registered with the service provider any other service. </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33</a:t>
            </a:fld>
            <a:endParaRPr lang="en-US"/>
          </a:p>
        </p:txBody>
      </p:sp>
    </p:spTree>
    <p:extLst>
      <p:ext uri="{BB962C8B-B14F-4D97-AF65-F5344CB8AC3E}">
        <p14:creationId xmlns:p14="http://schemas.microsoft.com/office/powerpoint/2010/main" val="319207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34</a:t>
            </a:fld>
            <a:endParaRPr lang="en-US"/>
          </a:p>
        </p:txBody>
      </p:sp>
    </p:spTree>
    <p:extLst>
      <p:ext uri="{BB962C8B-B14F-4D97-AF65-F5344CB8AC3E}">
        <p14:creationId xmlns:p14="http://schemas.microsoft.com/office/powerpoint/2010/main" val="124543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35</a:t>
            </a:fld>
            <a:endParaRPr lang="en-US"/>
          </a:p>
        </p:txBody>
      </p:sp>
    </p:spTree>
    <p:extLst>
      <p:ext uri="{BB962C8B-B14F-4D97-AF65-F5344CB8AC3E}">
        <p14:creationId xmlns:p14="http://schemas.microsoft.com/office/powerpoint/2010/main" val="208560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36</a:t>
            </a:fld>
            <a:endParaRPr lang="en-US"/>
          </a:p>
        </p:txBody>
      </p:sp>
    </p:spTree>
    <p:extLst>
      <p:ext uri="{BB962C8B-B14F-4D97-AF65-F5344CB8AC3E}">
        <p14:creationId xmlns:p14="http://schemas.microsoft.com/office/powerpoint/2010/main" val="1459726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here if you wanted to cover the handler with a unit test you would have to create some sort of repository or data service. </a:t>
            </a:r>
          </a:p>
          <a:p>
            <a:endParaRPr lang="en-US" dirty="0"/>
          </a:p>
          <a:p>
            <a:r>
              <a:rPr lang="en-US" dirty="0"/>
              <a:t>This is only necessary for handler with somewhat complex business logic. </a:t>
            </a:r>
          </a:p>
          <a:p>
            <a:endParaRPr lang="en-US" dirty="0"/>
          </a:p>
          <a:p>
            <a:r>
              <a:rPr lang="en-US" dirty="0"/>
              <a:t>For simple handlers with simpler logic like querying data from a database maybe don’t introduce any abstractions. </a:t>
            </a:r>
          </a:p>
          <a:p>
            <a:r>
              <a:rPr lang="en-US" dirty="0"/>
              <a:t>For simple use cases covering the handler with an integration test might be good enough.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37</a:t>
            </a:fld>
            <a:endParaRPr lang="en-US"/>
          </a:p>
        </p:txBody>
      </p:sp>
    </p:spTree>
    <p:extLst>
      <p:ext uri="{BB962C8B-B14F-4D97-AF65-F5344CB8AC3E}">
        <p14:creationId xmlns:p14="http://schemas.microsoft.com/office/powerpoint/2010/main" val="3923569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couple different ways to test handlers. </a:t>
            </a:r>
          </a:p>
          <a:p>
            <a:r>
              <a:rPr lang="en-US" dirty="0"/>
              <a:t>    You can use the mediator object to send the request through the entire pipeline. Closer to an integration test</a:t>
            </a:r>
          </a:p>
          <a:p>
            <a:r>
              <a:rPr lang="en-US" dirty="0"/>
              <a:t>    You can create the handler on its own supplying its dependencies to the constructor and call the handle method. More like a unit test. </a:t>
            </a:r>
          </a:p>
        </p:txBody>
      </p:sp>
      <p:sp>
        <p:nvSpPr>
          <p:cNvPr id="4" name="Slide Number Placeholder 3"/>
          <p:cNvSpPr>
            <a:spLocks noGrp="1"/>
          </p:cNvSpPr>
          <p:nvPr>
            <p:ph type="sldNum" sz="quarter" idx="5"/>
          </p:nvPr>
        </p:nvSpPr>
        <p:spPr/>
        <p:txBody>
          <a:bodyPr/>
          <a:lstStyle/>
          <a:p>
            <a:fld id="{FF456B1E-ABDF-4A97-BCE6-F7DCCEF7D245}" type="slidenum">
              <a:rPr lang="en-US" smtClean="0"/>
              <a:t>38</a:t>
            </a:fld>
            <a:endParaRPr lang="en-US"/>
          </a:p>
        </p:txBody>
      </p:sp>
    </p:spTree>
    <p:extLst>
      <p:ext uri="{BB962C8B-B14F-4D97-AF65-F5344CB8AC3E}">
        <p14:creationId xmlns:p14="http://schemas.microsoft.com/office/powerpoint/2010/main" val="192547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39</a:t>
            </a:fld>
            <a:endParaRPr lang="en-US"/>
          </a:p>
        </p:txBody>
      </p:sp>
    </p:spTree>
    <p:extLst>
      <p:ext uri="{BB962C8B-B14F-4D97-AF65-F5344CB8AC3E}">
        <p14:creationId xmlns:p14="http://schemas.microsoft.com/office/powerpoint/2010/main" val="2772038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t>
            </a:r>
            <a:r>
              <a:rPr lang="en-US" dirty="0" err="1"/>
              <a:t>Xunit</a:t>
            </a:r>
            <a:r>
              <a:rPr lang="en-US" dirty="0"/>
              <a:t> to create a class fixture that uses our startup class to register the DI container.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40</a:t>
            </a:fld>
            <a:endParaRPr lang="en-US"/>
          </a:p>
        </p:txBody>
      </p:sp>
    </p:spTree>
    <p:extLst>
      <p:ext uri="{BB962C8B-B14F-4D97-AF65-F5344CB8AC3E}">
        <p14:creationId xmlns:p14="http://schemas.microsoft.com/office/powerpoint/2010/main" val="1775068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factory sets up our configuration and uses the startup class in our application to register our services.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41</a:t>
            </a:fld>
            <a:endParaRPr lang="en-US"/>
          </a:p>
        </p:txBody>
      </p:sp>
    </p:spTree>
    <p:extLst>
      <p:ext uri="{BB962C8B-B14F-4D97-AF65-F5344CB8AC3E}">
        <p14:creationId xmlns:p14="http://schemas.microsoft.com/office/powerpoint/2010/main" val="2883453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scope factory is passed along so we can create a scope that will be used when resolving our scoped dependencies. </a:t>
            </a:r>
          </a:p>
          <a:p>
            <a:endParaRPr lang="en-US" dirty="0"/>
          </a:p>
          <a:p>
            <a:r>
              <a:rPr lang="en-US" dirty="0"/>
              <a:t>.NET Core web applications create a scope for us that is the lifetime of the request. Our tests aren’t running in the context of a </a:t>
            </a:r>
            <a:r>
              <a:rPr lang="en-US" dirty="0" err="1"/>
              <a:t>.net</a:t>
            </a:r>
            <a:r>
              <a:rPr lang="en-US" dirty="0"/>
              <a:t> core web app, so we have to manage the scope ourselves.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42</a:t>
            </a:fld>
            <a:endParaRPr lang="en-US"/>
          </a:p>
        </p:txBody>
      </p:sp>
    </p:spTree>
    <p:extLst>
      <p:ext uri="{BB962C8B-B14F-4D97-AF65-F5344CB8AC3E}">
        <p14:creationId xmlns:p14="http://schemas.microsoft.com/office/powerpoint/2010/main" val="410450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6</a:t>
            </a:fld>
            <a:endParaRPr lang="en-US"/>
          </a:p>
        </p:txBody>
      </p:sp>
    </p:spTree>
    <p:extLst>
      <p:ext uri="{BB962C8B-B14F-4D97-AF65-F5344CB8AC3E}">
        <p14:creationId xmlns:p14="http://schemas.microsoft.com/office/powerpoint/2010/main" val="3586646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scope factory is passed along so we can create a scope that will be used when resolving our scoped dependencies. </a:t>
            </a:r>
          </a:p>
          <a:p>
            <a:endParaRPr lang="en-US" dirty="0"/>
          </a:p>
          <a:p>
            <a:r>
              <a:rPr lang="en-US" dirty="0"/>
              <a:t>.NET Core web applications create a scope for us that is the lifetime of the request. Our tests aren’t running in the context of a </a:t>
            </a:r>
            <a:r>
              <a:rPr lang="en-US" dirty="0" err="1"/>
              <a:t>.net</a:t>
            </a:r>
            <a:r>
              <a:rPr lang="en-US" dirty="0"/>
              <a:t> core web app, so we have to manage the scope ourselves.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43</a:t>
            </a:fld>
            <a:endParaRPr lang="en-US"/>
          </a:p>
        </p:txBody>
      </p:sp>
    </p:spTree>
    <p:extLst>
      <p:ext uri="{BB962C8B-B14F-4D97-AF65-F5344CB8AC3E}">
        <p14:creationId xmlns:p14="http://schemas.microsoft.com/office/powerpoint/2010/main" val="2274172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our tests pretty simple. </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44</a:t>
            </a:fld>
            <a:endParaRPr lang="en-US"/>
          </a:p>
        </p:txBody>
      </p:sp>
    </p:spTree>
    <p:extLst>
      <p:ext uri="{BB962C8B-B14F-4D97-AF65-F5344CB8AC3E}">
        <p14:creationId xmlns:p14="http://schemas.microsoft.com/office/powerpoint/2010/main" val="508159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want a to have a use case that always returns a generic result object. </a:t>
            </a:r>
          </a:p>
          <a:p>
            <a:endParaRPr lang="en-US" dirty="0"/>
          </a:p>
          <a:p>
            <a:r>
              <a:rPr lang="en-US" dirty="0"/>
              <a:t>We can enforce that by further constraining request and request handler interfaces.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45</a:t>
            </a:fld>
            <a:endParaRPr lang="en-US"/>
          </a:p>
        </p:txBody>
      </p:sp>
    </p:spTree>
    <p:extLst>
      <p:ext uri="{BB962C8B-B14F-4D97-AF65-F5344CB8AC3E}">
        <p14:creationId xmlns:p14="http://schemas.microsoft.com/office/powerpoint/2010/main" val="36703446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want a to have a use case that always returns a generic result object. </a:t>
            </a:r>
          </a:p>
          <a:p>
            <a:endParaRPr lang="en-US" dirty="0"/>
          </a:p>
          <a:p>
            <a:r>
              <a:rPr lang="en-US" dirty="0"/>
              <a:t>We can enforce that by further constraining request and request handler interfaces.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46</a:t>
            </a:fld>
            <a:endParaRPr lang="en-US"/>
          </a:p>
        </p:txBody>
      </p:sp>
    </p:spTree>
    <p:extLst>
      <p:ext uri="{BB962C8B-B14F-4D97-AF65-F5344CB8AC3E}">
        <p14:creationId xmlns:p14="http://schemas.microsoft.com/office/powerpoint/2010/main" val="19580799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want a to have a use case that always returns a generic result object. </a:t>
            </a:r>
          </a:p>
          <a:p>
            <a:endParaRPr lang="en-US" dirty="0"/>
          </a:p>
          <a:p>
            <a:r>
              <a:rPr lang="en-US" dirty="0"/>
              <a:t>We can enforce that by further constraining request and request handler interfaces.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47</a:t>
            </a:fld>
            <a:endParaRPr lang="en-US"/>
          </a:p>
        </p:txBody>
      </p:sp>
    </p:spTree>
    <p:extLst>
      <p:ext uri="{BB962C8B-B14F-4D97-AF65-F5344CB8AC3E}">
        <p14:creationId xmlns:p14="http://schemas.microsoft.com/office/powerpoint/2010/main" val="264475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Business Rules: Business rules that would exist if the business ran on pen and paper. </a:t>
            </a:r>
          </a:p>
          <a:p>
            <a:r>
              <a:rPr lang="en-US" dirty="0"/>
              <a:t>Ex. </a:t>
            </a:r>
          </a:p>
        </p:txBody>
      </p:sp>
      <p:sp>
        <p:nvSpPr>
          <p:cNvPr id="4" name="Slide Number Placeholder 3"/>
          <p:cNvSpPr>
            <a:spLocks noGrp="1"/>
          </p:cNvSpPr>
          <p:nvPr>
            <p:ph type="sldNum" sz="quarter" idx="5"/>
          </p:nvPr>
        </p:nvSpPr>
        <p:spPr/>
        <p:txBody>
          <a:bodyPr/>
          <a:lstStyle/>
          <a:p>
            <a:fld id="{FF456B1E-ABDF-4A97-BCE6-F7DCCEF7D245}" type="slidenum">
              <a:rPr lang="en-US" smtClean="0"/>
              <a:t>7</a:t>
            </a:fld>
            <a:endParaRPr lang="en-US"/>
          </a:p>
        </p:txBody>
      </p:sp>
    </p:spTree>
    <p:extLst>
      <p:ext uri="{BB962C8B-B14F-4D97-AF65-F5344CB8AC3E}">
        <p14:creationId xmlns:p14="http://schemas.microsoft.com/office/powerpoint/2010/main" val="296435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8</a:t>
            </a:fld>
            <a:endParaRPr lang="en-US"/>
          </a:p>
        </p:txBody>
      </p:sp>
    </p:spTree>
    <p:extLst>
      <p:ext uri="{BB962C8B-B14F-4D97-AF65-F5344CB8AC3E}">
        <p14:creationId xmlns:p14="http://schemas.microsoft.com/office/powerpoint/2010/main" val="706321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FF456B1E-ABDF-4A97-BCE6-F7DCCEF7D245}" type="slidenum">
              <a:rPr lang="en-US" smtClean="0"/>
              <a:t>9</a:t>
            </a:fld>
            <a:endParaRPr lang="en-US"/>
          </a:p>
        </p:txBody>
      </p:sp>
    </p:spTree>
    <p:extLst>
      <p:ext uri="{BB962C8B-B14F-4D97-AF65-F5344CB8AC3E}">
        <p14:creationId xmlns:p14="http://schemas.microsoft.com/office/powerpoint/2010/main" val="3510233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10</a:t>
            </a:fld>
            <a:endParaRPr lang="en-US"/>
          </a:p>
        </p:txBody>
      </p:sp>
    </p:spTree>
    <p:extLst>
      <p:ext uri="{BB962C8B-B14F-4D97-AF65-F5344CB8AC3E}">
        <p14:creationId xmlns:p14="http://schemas.microsoft.com/office/powerpoint/2010/main" val="352391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out application we have these vertical swim lanes, or slices where each feature is made up of a small slice of each layer.</a:t>
            </a:r>
          </a:p>
          <a:p>
            <a:endParaRPr lang="en-US" dirty="0"/>
          </a:p>
          <a:p>
            <a:r>
              <a:rPr lang="en-US" dirty="0"/>
              <a:t>Vertical architecture asks, “What if instead of focusing on arranging our code into these horizontal layers, we try to arrange it into vertical layers.”</a:t>
            </a:r>
          </a:p>
          <a:p>
            <a:endParaRPr lang="en-US" dirty="0"/>
          </a:p>
          <a:p>
            <a:endParaRPr lang="en-US" dirty="0"/>
          </a:p>
        </p:txBody>
      </p:sp>
      <p:sp>
        <p:nvSpPr>
          <p:cNvPr id="4" name="Slide Number Placeholder 3"/>
          <p:cNvSpPr>
            <a:spLocks noGrp="1"/>
          </p:cNvSpPr>
          <p:nvPr>
            <p:ph type="sldNum" sz="quarter" idx="5"/>
          </p:nvPr>
        </p:nvSpPr>
        <p:spPr/>
        <p:txBody>
          <a:bodyPr/>
          <a:lstStyle/>
          <a:p>
            <a:fld id="{FF456B1E-ABDF-4A97-BCE6-F7DCCEF7D245}" type="slidenum">
              <a:rPr lang="en-US" smtClean="0"/>
              <a:t>11</a:t>
            </a:fld>
            <a:endParaRPr lang="en-US"/>
          </a:p>
        </p:txBody>
      </p:sp>
    </p:spTree>
    <p:extLst>
      <p:ext uri="{BB962C8B-B14F-4D97-AF65-F5344CB8AC3E}">
        <p14:creationId xmlns:p14="http://schemas.microsoft.com/office/powerpoint/2010/main" val="795433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B3FD17-7654-42FF-A907-88D7F9701A8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117726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4081285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404367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13825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1036709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CB3FD17-7654-42FF-A907-88D7F9701A84}"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510046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CB3FD17-7654-42FF-A907-88D7F9701A84}"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1104917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B3FD17-7654-42FF-A907-88D7F9701A8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422665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B3FD17-7654-42FF-A907-88D7F9701A8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2749829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B3FD17-7654-42FF-A907-88D7F9701A8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1811036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B3FD17-7654-42FF-A907-88D7F9701A84}" type="datetimeFigureOut">
              <a:rPr lang="en-US" smtClean="0"/>
              <a:t>4/30/2021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11090605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766356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B3FD17-7654-42FF-A907-88D7F9701A84}" type="datetimeFigureOut">
              <a:rPr lang="en-US" smtClean="0"/>
              <a:t>4/30/2021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4171741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B3FD17-7654-42FF-A907-88D7F9701A84}" type="datetimeFigureOut">
              <a:rPr lang="en-US" smtClean="0"/>
              <a:t>4/30/2021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300307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3FD17-7654-42FF-A907-88D7F9701A84}" type="datetimeFigureOut">
              <a:rPr lang="en-US" smtClean="0"/>
              <a:t>4/30/2021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419414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2805682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B3FD17-7654-42FF-A907-88D7F9701A84}" type="datetimeFigureOut">
              <a:rPr lang="en-US" smtClean="0"/>
              <a:t>4/30/2021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BD93FC-A769-4B54-952A-3268B5D72617}" type="slidenum">
              <a:rPr lang="en-US" smtClean="0"/>
              <a:t>‹#›</a:t>
            </a:fld>
            <a:endParaRPr lang="en-US"/>
          </a:p>
        </p:txBody>
      </p:sp>
    </p:spTree>
    <p:extLst>
      <p:ext uri="{BB962C8B-B14F-4D97-AF65-F5344CB8AC3E}">
        <p14:creationId xmlns:p14="http://schemas.microsoft.com/office/powerpoint/2010/main" val="3009547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CB3FD17-7654-42FF-A907-88D7F9701A84}" type="datetimeFigureOut">
              <a:rPr lang="en-US" smtClean="0"/>
              <a:t>4/30/2021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1BD93FC-A769-4B54-952A-3268B5D72617}" type="slidenum">
              <a:rPr lang="en-US" smtClean="0"/>
              <a:t>‹#›</a:t>
            </a:fld>
            <a:endParaRPr lang="en-US"/>
          </a:p>
        </p:txBody>
      </p:sp>
    </p:spTree>
    <p:extLst>
      <p:ext uri="{BB962C8B-B14F-4D97-AF65-F5344CB8AC3E}">
        <p14:creationId xmlns:p14="http://schemas.microsoft.com/office/powerpoint/2010/main" val="3418184914"/>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jbogard/MediatR"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jimmybogard.com/" TargetMode="External"/><Relationship Id="rId2" Type="http://schemas.openxmlformats.org/officeDocument/2006/relationships/slideLayout" Target="../slideLayouts/slideLayout2.xml"/><Relationship Id="rId1" Type="http://schemas.openxmlformats.org/officeDocument/2006/relationships/video" Target="https://www.youtube.com/embed/5kOzZz2vj2o?feature=oembed" TargetMode="External"/><Relationship Id="rId5" Type="http://schemas.openxmlformats.org/officeDocument/2006/relationships/image" Target="../media/image7.jpeg"/><Relationship Id="rId4" Type="http://schemas.openxmlformats.org/officeDocument/2006/relationships/hyperlink" Target="https://www.youtube.com/watch?v=5kOzZz2vj2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7" name="Picture 4" descr="Colourful and highrise apartment blocks in the city">
            <a:extLst>
              <a:ext uri="{FF2B5EF4-FFF2-40B4-BE49-F238E27FC236}">
                <a16:creationId xmlns:a16="http://schemas.microsoft.com/office/drawing/2014/main" id="{839080D0-83CA-43BB-AC2A-1B999AF9115C}"/>
              </a:ext>
            </a:extLst>
          </p:cNvPr>
          <p:cNvPicPr>
            <a:picLocks noChangeAspect="1"/>
          </p:cNvPicPr>
          <p:nvPr/>
        </p:nvPicPr>
        <p:blipFill rotWithShape="1">
          <a:blip r:embed="rId4"/>
          <a:srcRect t="8180" b="7550"/>
          <a:stretch/>
        </p:blipFill>
        <p:spPr>
          <a:xfrm>
            <a:off x="20" y="10"/>
            <a:ext cx="12191980" cy="6857990"/>
          </a:xfrm>
          <a:prstGeom prst="rect">
            <a:avLst/>
          </a:prstGeom>
        </p:spPr>
      </p:pic>
      <p:sp useBgFill="1">
        <p:nvSpPr>
          <p:cNvPr id="9"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7426885" y="445383"/>
            <a:ext cx="1995577" cy="7534653"/>
          </a:xfrm>
          <a:prstGeom prst="round2SameRect">
            <a:avLst>
              <a:gd name="adj1" fmla="val 9679"/>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F9B03DF-771E-427A-92C6-07067C6541A7}"/>
              </a:ext>
            </a:extLst>
          </p:cNvPr>
          <p:cNvSpPr>
            <a:spLocks noGrp="1"/>
          </p:cNvSpPr>
          <p:nvPr>
            <p:ph type="ctrTitle"/>
          </p:nvPr>
        </p:nvSpPr>
        <p:spPr>
          <a:xfrm>
            <a:off x="5461682" y="3496574"/>
            <a:ext cx="6436104" cy="1138686"/>
          </a:xfrm>
        </p:spPr>
        <p:txBody>
          <a:bodyPr>
            <a:normAutofit/>
          </a:bodyPr>
          <a:lstStyle/>
          <a:p>
            <a:pPr algn="l"/>
            <a:r>
              <a:rPr lang="en-US" sz="4400"/>
              <a:t>Vertical Architecture</a:t>
            </a:r>
          </a:p>
        </p:txBody>
      </p:sp>
      <p:sp>
        <p:nvSpPr>
          <p:cNvPr id="3" name="Subtitle 2">
            <a:extLst>
              <a:ext uri="{FF2B5EF4-FFF2-40B4-BE49-F238E27FC236}">
                <a16:creationId xmlns:a16="http://schemas.microsoft.com/office/drawing/2014/main" id="{4301B8C2-6172-4E45-A53C-0E2B71E8A8DD}"/>
              </a:ext>
            </a:extLst>
          </p:cNvPr>
          <p:cNvSpPr>
            <a:spLocks noGrp="1"/>
          </p:cNvSpPr>
          <p:nvPr>
            <p:ph type="subTitle" idx="1"/>
          </p:nvPr>
        </p:nvSpPr>
        <p:spPr>
          <a:xfrm>
            <a:off x="5461682" y="4548996"/>
            <a:ext cx="6436104" cy="534838"/>
          </a:xfrm>
        </p:spPr>
        <p:txBody>
          <a:bodyPr>
            <a:normAutofit/>
          </a:bodyPr>
          <a:lstStyle/>
          <a:p>
            <a:pPr algn="l"/>
            <a:r>
              <a:rPr lang="en-US" sz="1800">
                <a:solidFill>
                  <a:srgbClr val="A2814D"/>
                </a:solidFill>
              </a:rPr>
              <a:t>With Mediatr</a:t>
            </a:r>
          </a:p>
        </p:txBody>
      </p:sp>
    </p:spTree>
    <p:extLst>
      <p:ext uri="{BB962C8B-B14F-4D97-AF65-F5344CB8AC3E}">
        <p14:creationId xmlns:p14="http://schemas.microsoft.com/office/powerpoint/2010/main" val="873587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sp>
        <p:nvSpPr>
          <p:cNvPr id="31" name="Content Placeholder 2">
            <a:extLst>
              <a:ext uri="{FF2B5EF4-FFF2-40B4-BE49-F238E27FC236}">
                <a16:creationId xmlns:a16="http://schemas.microsoft.com/office/drawing/2014/main" id="{BA55D500-1698-45C1-AFE5-35ECF4DB3121}"/>
              </a:ext>
            </a:extLst>
          </p:cNvPr>
          <p:cNvSpPr>
            <a:spLocks noGrp="1"/>
          </p:cNvSpPr>
          <p:nvPr>
            <p:ph idx="1"/>
          </p:nvPr>
        </p:nvSpPr>
        <p:spPr>
          <a:xfrm>
            <a:off x="913795" y="1732449"/>
            <a:ext cx="6310533" cy="4058751"/>
          </a:xfrm>
        </p:spPr>
        <p:txBody>
          <a:bodyPr>
            <a:normAutofit/>
          </a:bodyPr>
          <a:lstStyle/>
          <a:p>
            <a:r>
              <a:rPr lang="en-US" sz="2400" dirty="0"/>
              <a:t>It’s easy to let classes get large.</a:t>
            </a:r>
          </a:p>
          <a:p>
            <a:endParaRPr lang="en-US" sz="2400" dirty="0"/>
          </a:p>
        </p:txBody>
      </p:sp>
      <p:pic>
        <p:nvPicPr>
          <p:cNvPr id="5" name="Picture 4">
            <a:extLst>
              <a:ext uri="{FF2B5EF4-FFF2-40B4-BE49-F238E27FC236}">
                <a16:creationId xmlns:a16="http://schemas.microsoft.com/office/drawing/2014/main" id="{E5B6DC96-349D-41DF-BE53-4469CC7738E4}"/>
              </a:ext>
            </a:extLst>
          </p:cNvPr>
          <p:cNvPicPr>
            <a:picLocks noChangeAspect="1"/>
          </p:cNvPicPr>
          <p:nvPr/>
        </p:nvPicPr>
        <p:blipFill>
          <a:blip r:embed="rId3"/>
          <a:stretch>
            <a:fillRect/>
          </a:stretch>
        </p:blipFill>
        <p:spPr>
          <a:xfrm>
            <a:off x="6138487" y="500020"/>
            <a:ext cx="5515015" cy="5748380"/>
          </a:xfrm>
          <a:prstGeom prst="rect">
            <a:avLst/>
          </a:prstGeom>
        </p:spPr>
      </p:pic>
    </p:spTree>
    <p:extLst>
      <p:ext uri="{BB962C8B-B14F-4D97-AF65-F5344CB8AC3E}">
        <p14:creationId xmlns:p14="http://schemas.microsoft.com/office/powerpoint/2010/main" val="2989620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Vertical Architecture</a:t>
            </a:r>
          </a:p>
        </p:txBody>
      </p:sp>
      <p:sp>
        <p:nvSpPr>
          <p:cNvPr id="5" name="Rectangle: Rounded Corners 4">
            <a:extLst>
              <a:ext uri="{FF2B5EF4-FFF2-40B4-BE49-F238E27FC236}">
                <a16:creationId xmlns:a16="http://schemas.microsoft.com/office/drawing/2014/main" id="{DE041148-94E4-490E-AC2F-CBB2ED91F28A}"/>
              </a:ext>
            </a:extLst>
          </p:cNvPr>
          <p:cNvSpPr/>
          <p:nvPr/>
        </p:nvSpPr>
        <p:spPr>
          <a:xfrm>
            <a:off x="1073427" y="1965108"/>
            <a:ext cx="10194130" cy="71561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UI | Database</a:t>
            </a:r>
            <a:endParaRPr lang="en-US" dirty="0"/>
          </a:p>
        </p:txBody>
      </p:sp>
      <p:sp>
        <p:nvSpPr>
          <p:cNvPr id="36" name="Rectangle: Rounded Corners 35">
            <a:extLst>
              <a:ext uri="{FF2B5EF4-FFF2-40B4-BE49-F238E27FC236}">
                <a16:creationId xmlns:a16="http://schemas.microsoft.com/office/drawing/2014/main" id="{FAE0DF31-A551-4444-9A33-80670BE36DF7}"/>
              </a:ext>
            </a:extLst>
          </p:cNvPr>
          <p:cNvSpPr/>
          <p:nvPr/>
        </p:nvSpPr>
        <p:spPr>
          <a:xfrm>
            <a:off x="1073426" y="3984171"/>
            <a:ext cx="10194131" cy="715617"/>
          </a:xfrm>
          <a:prstGeom prst="roundRect">
            <a:avLst>
              <a:gd name="adj" fmla="val 5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Case</a:t>
            </a:r>
          </a:p>
        </p:txBody>
      </p:sp>
      <p:sp>
        <p:nvSpPr>
          <p:cNvPr id="37" name="Rectangle: Rounded Corners 36">
            <a:extLst>
              <a:ext uri="{FF2B5EF4-FFF2-40B4-BE49-F238E27FC236}">
                <a16:creationId xmlns:a16="http://schemas.microsoft.com/office/drawing/2014/main" id="{945D6A5C-BD33-4A02-BA20-16603DFC43D2}"/>
              </a:ext>
            </a:extLst>
          </p:cNvPr>
          <p:cNvSpPr/>
          <p:nvPr/>
        </p:nvSpPr>
        <p:spPr>
          <a:xfrm>
            <a:off x="1073426" y="4983764"/>
            <a:ext cx="10245823" cy="715617"/>
          </a:xfrm>
          <a:prstGeom prst="roundRect">
            <a:avLst>
              <a:gd name="adj"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Entities</a:t>
            </a:r>
          </a:p>
        </p:txBody>
      </p:sp>
      <p:sp>
        <p:nvSpPr>
          <p:cNvPr id="41" name="Rectangle: Rounded Corners 40">
            <a:extLst>
              <a:ext uri="{FF2B5EF4-FFF2-40B4-BE49-F238E27FC236}">
                <a16:creationId xmlns:a16="http://schemas.microsoft.com/office/drawing/2014/main" id="{96664043-E799-480A-9B29-3A26B5BFF307}"/>
              </a:ext>
            </a:extLst>
          </p:cNvPr>
          <p:cNvSpPr/>
          <p:nvPr/>
        </p:nvSpPr>
        <p:spPr>
          <a:xfrm>
            <a:off x="1073425" y="2974639"/>
            <a:ext cx="10245823" cy="715617"/>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Controller | Data Access</a:t>
            </a:r>
          </a:p>
        </p:txBody>
      </p:sp>
      <p:sp>
        <p:nvSpPr>
          <p:cNvPr id="9" name="Rectangle: Rounded Corners 8">
            <a:extLst>
              <a:ext uri="{FF2B5EF4-FFF2-40B4-BE49-F238E27FC236}">
                <a16:creationId xmlns:a16="http://schemas.microsoft.com/office/drawing/2014/main" id="{23BD754D-6F72-4DF9-B1BD-DFEB51F599F9}"/>
              </a:ext>
            </a:extLst>
          </p:cNvPr>
          <p:cNvSpPr/>
          <p:nvPr/>
        </p:nvSpPr>
        <p:spPr>
          <a:xfrm rot="5400000">
            <a:off x="-386681" y="3415000"/>
            <a:ext cx="4385517" cy="715617"/>
          </a:xfrm>
          <a:prstGeom prst="roundRect">
            <a:avLst>
              <a:gd name="adj" fmla="val 50000"/>
            </a:avLst>
          </a:prstGeom>
          <a:solidFill>
            <a:schemeClr val="tx1">
              <a:alpha val="5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Create Order</a:t>
            </a:r>
          </a:p>
        </p:txBody>
      </p:sp>
      <p:sp>
        <p:nvSpPr>
          <p:cNvPr id="10" name="Rectangle: Rounded Corners 9">
            <a:extLst>
              <a:ext uri="{FF2B5EF4-FFF2-40B4-BE49-F238E27FC236}">
                <a16:creationId xmlns:a16="http://schemas.microsoft.com/office/drawing/2014/main" id="{76F1E8E5-5ED0-449B-8CF9-4B4016331045}"/>
              </a:ext>
            </a:extLst>
          </p:cNvPr>
          <p:cNvSpPr/>
          <p:nvPr/>
        </p:nvSpPr>
        <p:spPr>
          <a:xfrm rot="5400000">
            <a:off x="810747" y="3414999"/>
            <a:ext cx="4385517" cy="715617"/>
          </a:xfrm>
          <a:prstGeom prst="roundRect">
            <a:avLst>
              <a:gd name="adj" fmla="val 50000"/>
            </a:avLst>
          </a:prstGeom>
          <a:solidFill>
            <a:schemeClr val="tx1">
              <a:alpha val="5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Register Customer</a:t>
            </a:r>
          </a:p>
        </p:txBody>
      </p:sp>
      <p:sp>
        <p:nvSpPr>
          <p:cNvPr id="11" name="Rectangle: Rounded Corners 10">
            <a:extLst>
              <a:ext uri="{FF2B5EF4-FFF2-40B4-BE49-F238E27FC236}">
                <a16:creationId xmlns:a16="http://schemas.microsoft.com/office/drawing/2014/main" id="{B822CAC0-6234-4752-BD75-CF029B4A8EF5}"/>
              </a:ext>
            </a:extLst>
          </p:cNvPr>
          <p:cNvSpPr/>
          <p:nvPr/>
        </p:nvSpPr>
        <p:spPr>
          <a:xfrm rot="5400000">
            <a:off x="7170374" y="3414997"/>
            <a:ext cx="4385517" cy="715617"/>
          </a:xfrm>
          <a:prstGeom prst="roundRect">
            <a:avLst>
              <a:gd name="adj" fmla="val 50000"/>
            </a:avLst>
          </a:prstGeom>
          <a:solidFill>
            <a:schemeClr val="tx1">
              <a:alpha val="5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Add Product to Catalog</a:t>
            </a:r>
          </a:p>
        </p:txBody>
      </p:sp>
      <p:sp>
        <p:nvSpPr>
          <p:cNvPr id="12" name="Rectangle: Rounded Corners 11">
            <a:extLst>
              <a:ext uri="{FF2B5EF4-FFF2-40B4-BE49-F238E27FC236}">
                <a16:creationId xmlns:a16="http://schemas.microsoft.com/office/drawing/2014/main" id="{2AE84BC6-9376-4B30-9087-9D19229B9CF9}"/>
              </a:ext>
            </a:extLst>
          </p:cNvPr>
          <p:cNvSpPr/>
          <p:nvPr/>
        </p:nvSpPr>
        <p:spPr>
          <a:xfrm rot="5400000">
            <a:off x="8273381" y="3414998"/>
            <a:ext cx="4385517" cy="715617"/>
          </a:xfrm>
          <a:prstGeom prst="roundRect">
            <a:avLst>
              <a:gd name="adj" fmla="val 50000"/>
            </a:avLst>
          </a:prstGeom>
          <a:solidFill>
            <a:schemeClr val="tx1">
              <a:alpha val="53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Send Return Label</a:t>
            </a:r>
          </a:p>
        </p:txBody>
      </p:sp>
    </p:spTree>
    <p:extLst>
      <p:ext uri="{BB962C8B-B14F-4D97-AF65-F5344CB8AC3E}">
        <p14:creationId xmlns:p14="http://schemas.microsoft.com/office/powerpoint/2010/main" val="24059506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3BD754D-6F72-4DF9-B1BD-DFEB51F599F9}"/>
              </a:ext>
            </a:extLst>
          </p:cNvPr>
          <p:cNvSpPr/>
          <p:nvPr/>
        </p:nvSpPr>
        <p:spPr>
          <a:xfrm rot="5400000">
            <a:off x="-386681" y="3415000"/>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Create Order</a:t>
            </a:r>
          </a:p>
        </p:txBody>
      </p:sp>
      <p:sp>
        <p:nvSpPr>
          <p:cNvPr id="10" name="Rectangle: Rounded Corners 9">
            <a:extLst>
              <a:ext uri="{FF2B5EF4-FFF2-40B4-BE49-F238E27FC236}">
                <a16:creationId xmlns:a16="http://schemas.microsoft.com/office/drawing/2014/main" id="{76F1E8E5-5ED0-449B-8CF9-4B4016331045}"/>
              </a:ext>
            </a:extLst>
          </p:cNvPr>
          <p:cNvSpPr/>
          <p:nvPr/>
        </p:nvSpPr>
        <p:spPr>
          <a:xfrm rot="5400000">
            <a:off x="810747" y="3414999"/>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Register Customer</a:t>
            </a:r>
          </a:p>
        </p:txBody>
      </p:sp>
      <p:sp>
        <p:nvSpPr>
          <p:cNvPr id="11" name="Rectangle: Rounded Corners 10">
            <a:extLst>
              <a:ext uri="{FF2B5EF4-FFF2-40B4-BE49-F238E27FC236}">
                <a16:creationId xmlns:a16="http://schemas.microsoft.com/office/drawing/2014/main" id="{B822CAC0-6234-4752-BD75-CF029B4A8EF5}"/>
              </a:ext>
            </a:extLst>
          </p:cNvPr>
          <p:cNvSpPr/>
          <p:nvPr/>
        </p:nvSpPr>
        <p:spPr>
          <a:xfrm rot="5400000">
            <a:off x="7007142"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Add Product to Catalog</a:t>
            </a:r>
          </a:p>
        </p:txBody>
      </p:sp>
      <p:sp>
        <p:nvSpPr>
          <p:cNvPr id="12" name="Rectangle: Rounded Corners 11">
            <a:extLst>
              <a:ext uri="{FF2B5EF4-FFF2-40B4-BE49-F238E27FC236}">
                <a16:creationId xmlns:a16="http://schemas.microsoft.com/office/drawing/2014/main" id="{2AE84BC6-9376-4B30-9087-9D19229B9CF9}"/>
              </a:ext>
            </a:extLst>
          </p:cNvPr>
          <p:cNvSpPr/>
          <p:nvPr/>
        </p:nvSpPr>
        <p:spPr>
          <a:xfrm rot="5400000">
            <a:off x="8273381" y="3414998"/>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Send Return Label</a:t>
            </a:r>
          </a:p>
        </p:txBody>
      </p:sp>
      <p:sp>
        <p:nvSpPr>
          <p:cNvPr id="13" name="Rectangle: Rounded Corners 12">
            <a:extLst>
              <a:ext uri="{FF2B5EF4-FFF2-40B4-BE49-F238E27FC236}">
                <a16:creationId xmlns:a16="http://schemas.microsoft.com/office/drawing/2014/main" id="{B497ADAE-68B2-446D-B10C-572360B0EAAF}"/>
              </a:ext>
            </a:extLst>
          </p:cNvPr>
          <p:cNvSpPr/>
          <p:nvPr/>
        </p:nvSpPr>
        <p:spPr>
          <a:xfrm rot="5400000">
            <a:off x="1983502"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Add Address</a:t>
            </a:r>
          </a:p>
        </p:txBody>
      </p:sp>
      <p:sp>
        <p:nvSpPr>
          <p:cNvPr id="14" name="Rectangle: Rounded Corners 13">
            <a:extLst>
              <a:ext uri="{FF2B5EF4-FFF2-40B4-BE49-F238E27FC236}">
                <a16:creationId xmlns:a16="http://schemas.microsoft.com/office/drawing/2014/main" id="{63B0827D-60AE-47A3-9FEE-255116BEE370}"/>
              </a:ext>
            </a:extLst>
          </p:cNvPr>
          <p:cNvSpPr/>
          <p:nvPr/>
        </p:nvSpPr>
        <p:spPr>
          <a:xfrm rot="5400000">
            <a:off x="5729302"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Remove Product</a:t>
            </a:r>
          </a:p>
        </p:txBody>
      </p:sp>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Vertical Architecture</a:t>
            </a:r>
          </a:p>
        </p:txBody>
      </p:sp>
      <p:sp>
        <p:nvSpPr>
          <p:cNvPr id="5" name="Rectangle: Rounded Corners 4">
            <a:extLst>
              <a:ext uri="{FF2B5EF4-FFF2-40B4-BE49-F238E27FC236}">
                <a16:creationId xmlns:a16="http://schemas.microsoft.com/office/drawing/2014/main" id="{DE041148-94E4-490E-AC2F-CBB2ED91F28A}"/>
              </a:ext>
            </a:extLst>
          </p:cNvPr>
          <p:cNvSpPr/>
          <p:nvPr/>
        </p:nvSpPr>
        <p:spPr>
          <a:xfrm>
            <a:off x="1423907" y="1888932"/>
            <a:ext cx="715618"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FAE0DF31-A551-4444-9A33-80670BE36DF7}"/>
              </a:ext>
            </a:extLst>
          </p:cNvPr>
          <p:cNvSpPr/>
          <p:nvPr/>
        </p:nvSpPr>
        <p:spPr>
          <a:xfrm>
            <a:off x="1435521" y="3978490"/>
            <a:ext cx="691685"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Rounded Corners 36">
            <a:extLst>
              <a:ext uri="{FF2B5EF4-FFF2-40B4-BE49-F238E27FC236}">
                <a16:creationId xmlns:a16="http://schemas.microsoft.com/office/drawing/2014/main" id="{945D6A5C-BD33-4A02-BA20-16603DFC43D2}"/>
              </a:ext>
            </a:extLst>
          </p:cNvPr>
          <p:cNvSpPr/>
          <p:nvPr/>
        </p:nvSpPr>
        <p:spPr>
          <a:xfrm>
            <a:off x="1425202" y="4972029"/>
            <a:ext cx="727025"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0C2379F9-4CEF-486B-8D88-57DA2506661D}"/>
              </a:ext>
            </a:extLst>
          </p:cNvPr>
          <p:cNvSpPr/>
          <p:nvPr/>
        </p:nvSpPr>
        <p:spPr>
          <a:xfrm>
            <a:off x="2596662" y="1888932"/>
            <a:ext cx="715618"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22976723-47F9-4DD1-8358-D9AE6367E796}"/>
              </a:ext>
            </a:extLst>
          </p:cNvPr>
          <p:cNvSpPr/>
          <p:nvPr/>
        </p:nvSpPr>
        <p:spPr>
          <a:xfrm>
            <a:off x="2648266" y="3978491"/>
            <a:ext cx="684509"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C47D9571-F7F1-435C-B199-4C2A5E50736A}"/>
              </a:ext>
            </a:extLst>
          </p:cNvPr>
          <p:cNvSpPr/>
          <p:nvPr/>
        </p:nvSpPr>
        <p:spPr>
          <a:xfrm>
            <a:off x="2644150" y="4972029"/>
            <a:ext cx="684509"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62F906AB-3CAB-4F71-852D-1EBA301B367D}"/>
              </a:ext>
            </a:extLst>
          </p:cNvPr>
          <p:cNvSpPr/>
          <p:nvPr/>
        </p:nvSpPr>
        <p:spPr>
          <a:xfrm>
            <a:off x="3780823" y="1888932"/>
            <a:ext cx="715618"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0F68EC04-D7A9-4F01-80F4-995C0777B4F1}"/>
              </a:ext>
            </a:extLst>
          </p:cNvPr>
          <p:cNvSpPr/>
          <p:nvPr/>
        </p:nvSpPr>
        <p:spPr>
          <a:xfrm>
            <a:off x="3827510" y="3978491"/>
            <a:ext cx="706559"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766F4963-608C-484F-96C3-357C6E54DB20}"/>
              </a:ext>
            </a:extLst>
          </p:cNvPr>
          <p:cNvSpPr/>
          <p:nvPr/>
        </p:nvSpPr>
        <p:spPr>
          <a:xfrm>
            <a:off x="3805141" y="4979401"/>
            <a:ext cx="729915"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9E0F46F9-39B0-47FE-8BA4-9FDD3111FA21}"/>
              </a:ext>
            </a:extLst>
          </p:cNvPr>
          <p:cNvSpPr/>
          <p:nvPr/>
        </p:nvSpPr>
        <p:spPr>
          <a:xfrm>
            <a:off x="3776384" y="2879509"/>
            <a:ext cx="758672"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ectangle: Rounded Corners 27">
            <a:extLst>
              <a:ext uri="{FF2B5EF4-FFF2-40B4-BE49-F238E27FC236}">
                <a16:creationId xmlns:a16="http://schemas.microsoft.com/office/drawing/2014/main" id="{552E9591-9C49-44AD-B75B-722E043B4D9E}"/>
              </a:ext>
            </a:extLst>
          </p:cNvPr>
          <p:cNvSpPr/>
          <p:nvPr/>
        </p:nvSpPr>
        <p:spPr>
          <a:xfrm>
            <a:off x="7526623" y="1941831"/>
            <a:ext cx="709109"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42CA0C-23BE-4469-87CE-A5896B3E309D}"/>
              </a:ext>
            </a:extLst>
          </p:cNvPr>
          <p:cNvSpPr/>
          <p:nvPr/>
        </p:nvSpPr>
        <p:spPr>
          <a:xfrm>
            <a:off x="7563316" y="4018246"/>
            <a:ext cx="715617"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5229786-107C-4ED6-85C1-CDEFF1360903}"/>
              </a:ext>
            </a:extLst>
          </p:cNvPr>
          <p:cNvSpPr/>
          <p:nvPr/>
        </p:nvSpPr>
        <p:spPr>
          <a:xfrm>
            <a:off x="7547335" y="5017268"/>
            <a:ext cx="715617"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B4043F0C-0922-48FF-9EFE-A62607867135}"/>
              </a:ext>
            </a:extLst>
          </p:cNvPr>
          <p:cNvSpPr/>
          <p:nvPr/>
        </p:nvSpPr>
        <p:spPr>
          <a:xfrm>
            <a:off x="8804463" y="1936600"/>
            <a:ext cx="710982"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3A0ABD96-7DDC-4304-BA6A-0B231C726324}"/>
              </a:ext>
            </a:extLst>
          </p:cNvPr>
          <p:cNvSpPr/>
          <p:nvPr/>
        </p:nvSpPr>
        <p:spPr>
          <a:xfrm>
            <a:off x="8829810" y="4018245"/>
            <a:ext cx="710982"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3273BC1A-A794-472E-8CC2-61F56A749A3E}"/>
              </a:ext>
            </a:extLst>
          </p:cNvPr>
          <p:cNvSpPr/>
          <p:nvPr/>
        </p:nvSpPr>
        <p:spPr>
          <a:xfrm>
            <a:off x="8839562" y="5017267"/>
            <a:ext cx="715617"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Rounded Corners 42">
            <a:extLst>
              <a:ext uri="{FF2B5EF4-FFF2-40B4-BE49-F238E27FC236}">
                <a16:creationId xmlns:a16="http://schemas.microsoft.com/office/drawing/2014/main" id="{C3E82AEC-1F37-4C90-B734-A5BE4DF1A3D6}"/>
              </a:ext>
            </a:extLst>
          </p:cNvPr>
          <p:cNvSpPr/>
          <p:nvPr/>
        </p:nvSpPr>
        <p:spPr>
          <a:xfrm>
            <a:off x="2631906" y="2907267"/>
            <a:ext cx="700869"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4" name="Rectangle: Rounded Corners 43">
            <a:extLst>
              <a:ext uri="{FF2B5EF4-FFF2-40B4-BE49-F238E27FC236}">
                <a16:creationId xmlns:a16="http://schemas.microsoft.com/office/drawing/2014/main" id="{7D6E9D35-3E04-4DE6-8CEB-01F3B66EEDE7}"/>
              </a:ext>
            </a:extLst>
          </p:cNvPr>
          <p:cNvSpPr/>
          <p:nvPr/>
        </p:nvSpPr>
        <p:spPr>
          <a:xfrm>
            <a:off x="1431351" y="2907268"/>
            <a:ext cx="714728"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Rectangle: Rounded Corners 44">
            <a:extLst>
              <a:ext uri="{FF2B5EF4-FFF2-40B4-BE49-F238E27FC236}">
                <a16:creationId xmlns:a16="http://schemas.microsoft.com/office/drawing/2014/main" id="{813E4ABA-6331-457B-8484-1E330E7AE762}"/>
              </a:ext>
            </a:extLst>
          </p:cNvPr>
          <p:cNvSpPr/>
          <p:nvPr/>
        </p:nvSpPr>
        <p:spPr>
          <a:xfrm>
            <a:off x="7540827" y="3008767"/>
            <a:ext cx="715617"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6" name="Rectangle: Rounded Corners 45">
            <a:extLst>
              <a:ext uri="{FF2B5EF4-FFF2-40B4-BE49-F238E27FC236}">
                <a16:creationId xmlns:a16="http://schemas.microsoft.com/office/drawing/2014/main" id="{B42629AC-3D25-4219-B4FC-3BE09B96AB69}"/>
              </a:ext>
            </a:extLst>
          </p:cNvPr>
          <p:cNvSpPr/>
          <p:nvPr/>
        </p:nvSpPr>
        <p:spPr>
          <a:xfrm>
            <a:off x="8839563" y="3012248"/>
            <a:ext cx="701230"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7" name="Rectangle: Rounded Corners 46">
            <a:extLst>
              <a:ext uri="{FF2B5EF4-FFF2-40B4-BE49-F238E27FC236}">
                <a16:creationId xmlns:a16="http://schemas.microsoft.com/office/drawing/2014/main" id="{A39D62EB-BB0E-4AAE-B51E-2EB4C056215D}"/>
              </a:ext>
            </a:extLst>
          </p:cNvPr>
          <p:cNvSpPr/>
          <p:nvPr/>
        </p:nvSpPr>
        <p:spPr>
          <a:xfrm>
            <a:off x="10086683" y="1947061"/>
            <a:ext cx="694906"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Rounded Corners 47">
            <a:extLst>
              <a:ext uri="{FF2B5EF4-FFF2-40B4-BE49-F238E27FC236}">
                <a16:creationId xmlns:a16="http://schemas.microsoft.com/office/drawing/2014/main" id="{02185D5D-5EAC-46D5-85BD-DAF89FBF5698}"/>
              </a:ext>
            </a:extLst>
          </p:cNvPr>
          <p:cNvSpPr/>
          <p:nvPr/>
        </p:nvSpPr>
        <p:spPr>
          <a:xfrm>
            <a:off x="10124312" y="4028709"/>
            <a:ext cx="699636"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6CC0FBFA-6270-4B44-831A-34B2BAAD8A5F}"/>
              </a:ext>
            </a:extLst>
          </p:cNvPr>
          <p:cNvSpPr/>
          <p:nvPr/>
        </p:nvSpPr>
        <p:spPr>
          <a:xfrm>
            <a:off x="10108331" y="5027729"/>
            <a:ext cx="715617"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47ACCBAA-7CF8-47F9-9C92-29202F56FA9F}"/>
              </a:ext>
            </a:extLst>
          </p:cNvPr>
          <p:cNvSpPr/>
          <p:nvPr/>
        </p:nvSpPr>
        <p:spPr>
          <a:xfrm>
            <a:off x="10091414" y="3012128"/>
            <a:ext cx="694906"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1733639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20" grpId="0" animBg="1"/>
      <p:bldP spid="21" grpId="0" animBg="1"/>
      <p:bldP spid="22" grpId="0" animBg="1"/>
      <p:bldP spid="24" grpId="0" animBg="1"/>
      <p:bldP spid="26" grpId="0" animBg="1"/>
      <p:bldP spid="27" grpId="0" animBg="1"/>
      <p:bldP spid="28" grpId="0" animBg="1"/>
      <p:bldP spid="29" grpId="0" animBg="1"/>
      <p:bldP spid="30" grpId="0" animBg="1"/>
      <p:bldP spid="38" grpId="0" animBg="1"/>
      <p:bldP spid="39" grpId="0" animBg="1"/>
      <p:bldP spid="40"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3BD754D-6F72-4DF9-B1BD-DFEB51F599F9}"/>
              </a:ext>
            </a:extLst>
          </p:cNvPr>
          <p:cNvSpPr/>
          <p:nvPr/>
        </p:nvSpPr>
        <p:spPr>
          <a:xfrm rot="5400000">
            <a:off x="-386681" y="3415000"/>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Create Order</a:t>
            </a:r>
          </a:p>
        </p:txBody>
      </p:sp>
      <p:sp>
        <p:nvSpPr>
          <p:cNvPr id="10" name="Rectangle: Rounded Corners 9">
            <a:extLst>
              <a:ext uri="{FF2B5EF4-FFF2-40B4-BE49-F238E27FC236}">
                <a16:creationId xmlns:a16="http://schemas.microsoft.com/office/drawing/2014/main" id="{76F1E8E5-5ED0-449B-8CF9-4B4016331045}"/>
              </a:ext>
            </a:extLst>
          </p:cNvPr>
          <p:cNvSpPr/>
          <p:nvPr/>
        </p:nvSpPr>
        <p:spPr>
          <a:xfrm rot="5400000">
            <a:off x="810747" y="3414999"/>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Register Customer</a:t>
            </a:r>
          </a:p>
        </p:txBody>
      </p:sp>
      <p:sp>
        <p:nvSpPr>
          <p:cNvPr id="11" name="Rectangle: Rounded Corners 10">
            <a:extLst>
              <a:ext uri="{FF2B5EF4-FFF2-40B4-BE49-F238E27FC236}">
                <a16:creationId xmlns:a16="http://schemas.microsoft.com/office/drawing/2014/main" id="{B822CAC0-6234-4752-BD75-CF029B4A8EF5}"/>
              </a:ext>
            </a:extLst>
          </p:cNvPr>
          <p:cNvSpPr/>
          <p:nvPr/>
        </p:nvSpPr>
        <p:spPr>
          <a:xfrm rot="5400000">
            <a:off x="6995736"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Add Product to Catalog</a:t>
            </a:r>
          </a:p>
        </p:txBody>
      </p:sp>
      <p:sp>
        <p:nvSpPr>
          <p:cNvPr id="12" name="Rectangle: Rounded Corners 11">
            <a:extLst>
              <a:ext uri="{FF2B5EF4-FFF2-40B4-BE49-F238E27FC236}">
                <a16:creationId xmlns:a16="http://schemas.microsoft.com/office/drawing/2014/main" id="{2AE84BC6-9376-4B30-9087-9D19229B9CF9}"/>
              </a:ext>
            </a:extLst>
          </p:cNvPr>
          <p:cNvSpPr/>
          <p:nvPr/>
        </p:nvSpPr>
        <p:spPr>
          <a:xfrm rot="5400000">
            <a:off x="8273381" y="3414998"/>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Send Return Label</a:t>
            </a:r>
          </a:p>
        </p:txBody>
      </p:sp>
      <p:sp>
        <p:nvSpPr>
          <p:cNvPr id="13" name="Rectangle: Rounded Corners 12">
            <a:extLst>
              <a:ext uri="{FF2B5EF4-FFF2-40B4-BE49-F238E27FC236}">
                <a16:creationId xmlns:a16="http://schemas.microsoft.com/office/drawing/2014/main" id="{B497ADAE-68B2-446D-B10C-572360B0EAAF}"/>
              </a:ext>
            </a:extLst>
          </p:cNvPr>
          <p:cNvSpPr/>
          <p:nvPr/>
        </p:nvSpPr>
        <p:spPr>
          <a:xfrm rot="5400000">
            <a:off x="1983502"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Add Address</a:t>
            </a:r>
          </a:p>
        </p:txBody>
      </p:sp>
      <p:sp>
        <p:nvSpPr>
          <p:cNvPr id="14" name="Rectangle: Rounded Corners 13">
            <a:extLst>
              <a:ext uri="{FF2B5EF4-FFF2-40B4-BE49-F238E27FC236}">
                <a16:creationId xmlns:a16="http://schemas.microsoft.com/office/drawing/2014/main" id="{63B0827D-60AE-47A3-9FEE-255116BEE370}"/>
              </a:ext>
            </a:extLst>
          </p:cNvPr>
          <p:cNvSpPr/>
          <p:nvPr/>
        </p:nvSpPr>
        <p:spPr>
          <a:xfrm rot="5400000">
            <a:off x="5729302" y="3414997"/>
            <a:ext cx="4385517" cy="715617"/>
          </a:xfrm>
          <a:prstGeom prst="roundRect">
            <a:avLst>
              <a:gd name="adj" fmla="val 50000"/>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Remove Product</a:t>
            </a:r>
          </a:p>
        </p:txBody>
      </p:sp>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Vertical Architecture</a:t>
            </a:r>
          </a:p>
        </p:txBody>
      </p:sp>
      <p:sp>
        <p:nvSpPr>
          <p:cNvPr id="5" name="Rectangle: Rounded Corners 4">
            <a:extLst>
              <a:ext uri="{FF2B5EF4-FFF2-40B4-BE49-F238E27FC236}">
                <a16:creationId xmlns:a16="http://schemas.microsoft.com/office/drawing/2014/main" id="{DE041148-94E4-490E-AC2F-CBB2ED91F28A}"/>
              </a:ext>
            </a:extLst>
          </p:cNvPr>
          <p:cNvSpPr/>
          <p:nvPr/>
        </p:nvSpPr>
        <p:spPr>
          <a:xfrm>
            <a:off x="1217180" y="1902074"/>
            <a:ext cx="3503452"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Layer / ORM</a:t>
            </a:r>
          </a:p>
        </p:txBody>
      </p:sp>
      <p:sp>
        <p:nvSpPr>
          <p:cNvPr id="36" name="Rectangle: Rounded Corners 35">
            <a:extLst>
              <a:ext uri="{FF2B5EF4-FFF2-40B4-BE49-F238E27FC236}">
                <a16:creationId xmlns:a16="http://schemas.microsoft.com/office/drawing/2014/main" id="{FAE0DF31-A551-4444-9A33-80670BE36DF7}"/>
              </a:ext>
            </a:extLst>
          </p:cNvPr>
          <p:cNvSpPr/>
          <p:nvPr/>
        </p:nvSpPr>
        <p:spPr>
          <a:xfrm>
            <a:off x="1195846" y="3978491"/>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a:t>
            </a:r>
          </a:p>
        </p:txBody>
      </p:sp>
      <p:sp>
        <p:nvSpPr>
          <p:cNvPr id="37" name="Rectangle: Rounded Corners 36">
            <a:extLst>
              <a:ext uri="{FF2B5EF4-FFF2-40B4-BE49-F238E27FC236}">
                <a16:creationId xmlns:a16="http://schemas.microsoft.com/office/drawing/2014/main" id="{945D6A5C-BD33-4A02-BA20-16603DFC43D2}"/>
              </a:ext>
            </a:extLst>
          </p:cNvPr>
          <p:cNvSpPr/>
          <p:nvPr/>
        </p:nvSpPr>
        <p:spPr>
          <a:xfrm>
            <a:off x="1231690" y="4972029"/>
            <a:ext cx="1122968"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a:t>
            </a:r>
          </a:p>
        </p:txBody>
      </p:sp>
      <p:sp>
        <p:nvSpPr>
          <p:cNvPr id="21" name="Rectangle: Rounded Corners 20">
            <a:extLst>
              <a:ext uri="{FF2B5EF4-FFF2-40B4-BE49-F238E27FC236}">
                <a16:creationId xmlns:a16="http://schemas.microsoft.com/office/drawing/2014/main" id="{22976723-47F9-4DD1-8358-D9AE6367E796}"/>
              </a:ext>
            </a:extLst>
          </p:cNvPr>
          <p:cNvSpPr/>
          <p:nvPr/>
        </p:nvSpPr>
        <p:spPr>
          <a:xfrm>
            <a:off x="2413503" y="3984171"/>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a:t>
            </a:r>
          </a:p>
        </p:txBody>
      </p:sp>
      <p:sp>
        <p:nvSpPr>
          <p:cNvPr id="25" name="Rectangle: Rounded Corners 24">
            <a:extLst>
              <a:ext uri="{FF2B5EF4-FFF2-40B4-BE49-F238E27FC236}">
                <a16:creationId xmlns:a16="http://schemas.microsoft.com/office/drawing/2014/main" id="{0F68EC04-D7A9-4F01-80F4-995C0777B4F1}"/>
              </a:ext>
            </a:extLst>
          </p:cNvPr>
          <p:cNvSpPr/>
          <p:nvPr/>
        </p:nvSpPr>
        <p:spPr>
          <a:xfrm>
            <a:off x="3597664" y="3978491"/>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Use Case</a:t>
            </a:r>
            <a:endParaRPr lang="en-US" dirty="0"/>
          </a:p>
        </p:txBody>
      </p:sp>
      <p:sp>
        <p:nvSpPr>
          <p:cNvPr id="26" name="Rectangle: Rounded Corners 25">
            <a:extLst>
              <a:ext uri="{FF2B5EF4-FFF2-40B4-BE49-F238E27FC236}">
                <a16:creationId xmlns:a16="http://schemas.microsoft.com/office/drawing/2014/main" id="{766F4963-608C-484F-96C3-357C6E54DB20}"/>
              </a:ext>
            </a:extLst>
          </p:cNvPr>
          <p:cNvSpPr/>
          <p:nvPr/>
        </p:nvSpPr>
        <p:spPr>
          <a:xfrm>
            <a:off x="2476059" y="4972029"/>
            <a:ext cx="2280417" cy="715617"/>
          </a:xfrm>
          <a:prstGeom prst="roundRect">
            <a:avLst>
              <a:gd name="adj" fmla="val 50000"/>
            </a:avLst>
          </a:prstGeom>
          <a:solidFill>
            <a:schemeClr val="accent5">
              <a:alpha val="87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Entity</a:t>
            </a:r>
            <a:endParaRPr lang="en-US" dirty="0"/>
          </a:p>
        </p:txBody>
      </p:sp>
      <p:sp>
        <p:nvSpPr>
          <p:cNvPr id="27" name="Rectangle: Rounded Corners 26">
            <a:extLst>
              <a:ext uri="{FF2B5EF4-FFF2-40B4-BE49-F238E27FC236}">
                <a16:creationId xmlns:a16="http://schemas.microsoft.com/office/drawing/2014/main" id="{9E0F46F9-39B0-47FE-8BA4-9FDD3111FA21}"/>
              </a:ext>
            </a:extLst>
          </p:cNvPr>
          <p:cNvSpPr/>
          <p:nvPr/>
        </p:nvSpPr>
        <p:spPr>
          <a:xfrm>
            <a:off x="2434238" y="2895612"/>
            <a:ext cx="2313143"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 Repo</a:t>
            </a:r>
          </a:p>
        </p:txBody>
      </p:sp>
      <p:sp>
        <p:nvSpPr>
          <p:cNvPr id="28" name="Rectangle: Rounded Corners 27">
            <a:extLst>
              <a:ext uri="{FF2B5EF4-FFF2-40B4-BE49-F238E27FC236}">
                <a16:creationId xmlns:a16="http://schemas.microsoft.com/office/drawing/2014/main" id="{552E9591-9C49-44AD-B75B-722E043B4D9E}"/>
              </a:ext>
            </a:extLst>
          </p:cNvPr>
          <p:cNvSpPr/>
          <p:nvPr/>
        </p:nvSpPr>
        <p:spPr>
          <a:xfrm>
            <a:off x="7312029" y="1941831"/>
            <a:ext cx="3715593" cy="715617"/>
          </a:xfrm>
          <a:prstGeom prst="roundRect">
            <a:avLst>
              <a:gd name="adj" fmla="val 50000"/>
            </a:avLst>
          </a:prstGeom>
          <a:solidFill>
            <a:schemeClr val="accent1">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Data Layer / Micro ORM</a:t>
            </a:r>
          </a:p>
        </p:txBody>
      </p:sp>
      <p:sp>
        <p:nvSpPr>
          <p:cNvPr id="29" name="Rectangle: Rounded Corners 28">
            <a:extLst>
              <a:ext uri="{FF2B5EF4-FFF2-40B4-BE49-F238E27FC236}">
                <a16:creationId xmlns:a16="http://schemas.microsoft.com/office/drawing/2014/main" id="{D442CA0C-23BE-4469-87CE-A5896B3E309D}"/>
              </a:ext>
            </a:extLst>
          </p:cNvPr>
          <p:cNvSpPr/>
          <p:nvPr/>
        </p:nvSpPr>
        <p:spPr>
          <a:xfrm>
            <a:off x="7352814" y="4018248"/>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a:t>
            </a:r>
          </a:p>
        </p:txBody>
      </p:sp>
      <p:sp>
        <p:nvSpPr>
          <p:cNvPr id="44" name="Rectangle: Rounded Corners 43">
            <a:extLst>
              <a:ext uri="{FF2B5EF4-FFF2-40B4-BE49-F238E27FC236}">
                <a16:creationId xmlns:a16="http://schemas.microsoft.com/office/drawing/2014/main" id="{7D6E9D35-3E04-4DE6-8CEB-01F3B66EEDE7}"/>
              </a:ext>
            </a:extLst>
          </p:cNvPr>
          <p:cNvSpPr/>
          <p:nvPr/>
        </p:nvSpPr>
        <p:spPr>
          <a:xfrm>
            <a:off x="1186600" y="2937437"/>
            <a:ext cx="1138515"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Repo</a:t>
            </a:r>
          </a:p>
        </p:txBody>
      </p:sp>
      <p:sp>
        <p:nvSpPr>
          <p:cNvPr id="31" name="Rectangle: Rounded Corners 30">
            <a:extLst>
              <a:ext uri="{FF2B5EF4-FFF2-40B4-BE49-F238E27FC236}">
                <a16:creationId xmlns:a16="http://schemas.microsoft.com/office/drawing/2014/main" id="{A5A64268-7F02-4AD2-958F-06E74AD77077}"/>
              </a:ext>
            </a:extLst>
          </p:cNvPr>
          <p:cNvSpPr/>
          <p:nvPr/>
        </p:nvSpPr>
        <p:spPr>
          <a:xfrm>
            <a:off x="8627010" y="4018246"/>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a:t>
            </a:r>
          </a:p>
        </p:txBody>
      </p:sp>
      <p:sp>
        <p:nvSpPr>
          <p:cNvPr id="32" name="Rectangle: Rounded Corners 31">
            <a:extLst>
              <a:ext uri="{FF2B5EF4-FFF2-40B4-BE49-F238E27FC236}">
                <a16:creationId xmlns:a16="http://schemas.microsoft.com/office/drawing/2014/main" id="{F3E3EC60-B41B-445C-B911-E096BBCCDB89}"/>
              </a:ext>
            </a:extLst>
          </p:cNvPr>
          <p:cNvSpPr/>
          <p:nvPr/>
        </p:nvSpPr>
        <p:spPr>
          <a:xfrm>
            <a:off x="9904655" y="4018246"/>
            <a:ext cx="1122968" cy="715617"/>
          </a:xfrm>
          <a:prstGeom prst="roundRect">
            <a:avLst>
              <a:gd name="adj" fmla="val 50000"/>
            </a:avLst>
          </a:prstGeom>
          <a:solidFill>
            <a:schemeClr val="accent4">
              <a:alpha val="87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Case</a:t>
            </a:r>
          </a:p>
        </p:txBody>
      </p:sp>
      <p:sp>
        <p:nvSpPr>
          <p:cNvPr id="33" name="Rectangle: Rounded Corners 32">
            <a:extLst>
              <a:ext uri="{FF2B5EF4-FFF2-40B4-BE49-F238E27FC236}">
                <a16:creationId xmlns:a16="http://schemas.microsoft.com/office/drawing/2014/main" id="{5413FCE1-E45A-4CEB-9825-EA46BA900440}"/>
              </a:ext>
            </a:extLst>
          </p:cNvPr>
          <p:cNvSpPr/>
          <p:nvPr/>
        </p:nvSpPr>
        <p:spPr>
          <a:xfrm>
            <a:off x="9901207" y="2980038"/>
            <a:ext cx="1138515" cy="715617"/>
          </a:xfrm>
          <a:prstGeom prst="roundRect">
            <a:avLst>
              <a:gd name="adj" fmla="val 50000"/>
            </a:avLst>
          </a:prstGeom>
          <a:solidFill>
            <a:schemeClr val="accent2">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Shipping gateway</a:t>
            </a:r>
          </a:p>
        </p:txBody>
      </p:sp>
    </p:spTree>
    <p:extLst>
      <p:ext uri="{BB962C8B-B14F-4D97-AF65-F5344CB8AC3E}">
        <p14:creationId xmlns:p14="http://schemas.microsoft.com/office/powerpoint/2010/main" val="3627971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6" grpId="0" animBg="1"/>
      <p:bldP spid="37" grpId="0" animBg="1"/>
      <p:bldP spid="21" grpId="0" animBg="1"/>
      <p:bldP spid="25" grpId="0" animBg="1"/>
      <p:bldP spid="26" grpId="0" animBg="1"/>
      <p:bldP spid="27" grpId="0" animBg="1"/>
      <p:bldP spid="28" grpId="0" animBg="1"/>
      <p:bldP spid="29" grpId="0" animBg="1"/>
      <p:bldP spid="44"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Vertical Architecture</a:t>
            </a:r>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normAutofit/>
          </a:bodyPr>
          <a:lstStyle/>
          <a:p>
            <a:r>
              <a:rPr lang="en-US" sz="2400" dirty="0"/>
              <a:t>Favor keeping code related to a single feature near each other. Only introduce abstractions as you need to.</a:t>
            </a:r>
          </a:p>
          <a:p>
            <a:endParaRPr lang="en-US" sz="2400" dirty="0"/>
          </a:p>
          <a:p>
            <a:r>
              <a:rPr lang="en-US" sz="2400" dirty="0"/>
              <a:t>Each feature should be (mostly) decoupled from all other features.</a:t>
            </a:r>
          </a:p>
          <a:p>
            <a:endParaRPr lang="en-US" sz="2400" dirty="0"/>
          </a:p>
          <a:p>
            <a:r>
              <a:rPr lang="en-US" sz="2400" dirty="0"/>
              <a:t>Once each feature is decoupled follow PDD (Pain driven development).</a:t>
            </a:r>
          </a:p>
          <a:p>
            <a:endParaRPr lang="en-US" sz="2400" dirty="0"/>
          </a:p>
          <a:p>
            <a:endParaRPr lang="en-US" sz="2400" dirty="0"/>
          </a:p>
        </p:txBody>
      </p:sp>
    </p:spTree>
    <p:extLst>
      <p:ext uri="{BB962C8B-B14F-4D97-AF65-F5344CB8AC3E}">
        <p14:creationId xmlns:p14="http://schemas.microsoft.com/office/powerpoint/2010/main" val="2202380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Trade-offs</a:t>
            </a:r>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normAutofit/>
          </a:bodyPr>
          <a:lstStyle/>
          <a:p>
            <a:r>
              <a:rPr lang="en-US" sz="2400" dirty="0"/>
              <a:t>Less strict. Lets the developer best decide how to add abstractions for each scenario.</a:t>
            </a:r>
          </a:p>
          <a:p>
            <a:endParaRPr lang="en-US" sz="2400" dirty="0"/>
          </a:p>
          <a:p>
            <a:r>
              <a:rPr lang="en-US" sz="2400" dirty="0"/>
              <a:t>Adding new features means writing new code. All that new code goes in one place.</a:t>
            </a:r>
          </a:p>
          <a:p>
            <a:endParaRPr lang="en-US" sz="2400" dirty="0"/>
          </a:p>
          <a:p>
            <a:r>
              <a:rPr lang="en-US" sz="2400" dirty="0"/>
              <a:t>Your architecture mimics the software, “screaming architecture”. </a:t>
            </a:r>
          </a:p>
          <a:p>
            <a:pPr marL="3690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19947382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Trade-offs</a:t>
            </a:r>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normAutofit/>
          </a:bodyPr>
          <a:lstStyle/>
          <a:p>
            <a:r>
              <a:rPr lang="en-US" sz="2400" dirty="0"/>
              <a:t>Less strict. Puts a lot of faith in the developer understanding how to identify and refactor code smells.</a:t>
            </a:r>
          </a:p>
          <a:p>
            <a:endParaRPr lang="en-US" sz="2400" dirty="0"/>
          </a:p>
          <a:p>
            <a:r>
              <a:rPr lang="en-US" sz="2400" dirty="0"/>
              <a:t>Less abstractions can make testing more difficult.</a:t>
            </a:r>
          </a:p>
          <a:p>
            <a:endParaRPr lang="en-US" sz="2400" dirty="0"/>
          </a:p>
          <a:p>
            <a:r>
              <a:rPr lang="en-US" sz="2400" dirty="0"/>
              <a:t>Projects can become large and contain many objects.</a:t>
            </a:r>
          </a:p>
          <a:p>
            <a:endParaRPr lang="en-US" sz="2400" dirty="0"/>
          </a:p>
        </p:txBody>
      </p:sp>
    </p:spTree>
    <p:extLst>
      <p:ext uri="{BB962C8B-B14F-4D97-AF65-F5344CB8AC3E}">
        <p14:creationId xmlns:p14="http://schemas.microsoft.com/office/powerpoint/2010/main" val="1884722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err="1"/>
              <a:t>Mediatr</a:t>
            </a:r>
            <a:endParaRPr lang="en-US" dirty="0"/>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normAutofit/>
          </a:bodyPr>
          <a:lstStyle/>
          <a:p>
            <a:r>
              <a:rPr lang="en-US" sz="2400" dirty="0">
                <a:hlinkClick r:id="rId3"/>
              </a:rPr>
              <a:t>https://github.com/jbogard/MediatR</a:t>
            </a:r>
            <a:endParaRPr lang="en-US" sz="2400" dirty="0"/>
          </a:p>
          <a:p>
            <a:endParaRPr lang="en-US" sz="2400" dirty="0"/>
          </a:p>
          <a:p>
            <a:r>
              <a:rPr lang="en-US" sz="2400" dirty="0"/>
              <a:t>“A simple, unambitious mediator implementation in .NET.”</a:t>
            </a:r>
          </a:p>
          <a:p>
            <a:pPr marL="36900" indent="0">
              <a:buNone/>
            </a:pPr>
            <a:endParaRPr lang="en-US" sz="2400" dirty="0"/>
          </a:p>
          <a:p>
            <a:r>
              <a:rPr lang="en-US" sz="2400" dirty="0"/>
              <a:t>Decouples business logic from the client code. </a:t>
            </a:r>
          </a:p>
          <a:p>
            <a:endParaRPr lang="en-US" sz="2400" dirty="0"/>
          </a:p>
          <a:p>
            <a:endParaRPr lang="en-US" sz="2400" dirty="0"/>
          </a:p>
          <a:p>
            <a:endParaRPr lang="en-US" sz="2400" dirty="0"/>
          </a:p>
        </p:txBody>
      </p:sp>
    </p:spTree>
    <p:extLst>
      <p:ext uri="{BB962C8B-B14F-4D97-AF65-F5344CB8AC3E}">
        <p14:creationId xmlns:p14="http://schemas.microsoft.com/office/powerpoint/2010/main" val="2644015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Where does </a:t>
            </a:r>
            <a:r>
              <a:rPr lang="en-US" dirty="0" err="1"/>
              <a:t>Mediatr</a:t>
            </a:r>
            <a:r>
              <a:rPr lang="en-US" dirty="0"/>
              <a:t> Fit in?</a:t>
            </a:r>
          </a:p>
        </p:txBody>
      </p:sp>
      <p:graphicFrame>
        <p:nvGraphicFramePr>
          <p:cNvPr id="4" name="Content Placeholder 3">
            <a:extLst>
              <a:ext uri="{FF2B5EF4-FFF2-40B4-BE49-F238E27FC236}">
                <a16:creationId xmlns:a16="http://schemas.microsoft.com/office/drawing/2014/main" id="{D8F243A1-2CB3-48AF-9E34-0ACF8E3EAC92}"/>
              </a:ext>
            </a:extLst>
          </p:cNvPr>
          <p:cNvGraphicFramePr>
            <a:graphicFrameLocks noGrp="1"/>
          </p:cNvGraphicFramePr>
          <p:nvPr>
            <p:ph idx="1"/>
            <p:extLst>
              <p:ext uri="{D42A27DB-BD31-4B8C-83A1-F6EECF244321}">
                <p14:modId xmlns:p14="http://schemas.microsoft.com/office/powerpoint/2010/main" val="3871435588"/>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E63A6950-CD47-4D5E-9C97-9F828AA73B38}"/>
              </a:ext>
            </a:extLst>
          </p:cNvPr>
          <p:cNvSpPr/>
          <p:nvPr/>
        </p:nvSpPr>
        <p:spPr>
          <a:xfrm>
            <a:off x="3089650" y="2010544"/>
            <a:ext cx="6025952" cy="3657600"/>
          </a:xfrm>
          <a:prstGeom prst="roundRect">
            <a:avLst/>
          </a:prstGeom>
          <a:solidFill>
            <a:schemeClr val="accent1">
              <a:alpha val="27000"/>
            </a:schemeClr>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bIns="2926080" rtlCol="0" anchor="ctr"/>
          <a:lstStyle/>
          <a:p>
            <a:pPr algn="ctr"/>
            <a:r>
              <a:rPr lang="en-US" sz="2800" dirty="0"/>
              <a:t>Mediator</a:t>
            </a:r>
          </a:p>
        </p:txBody>
      </p:sp>
    </p:spTree>
    <p:extLst>
      <p:ext uri="{BB962C8B-B14F-4D97-AF65-F5344CB8AC3E}">
        <p14:creationId xmlns:p14="http://schemas.microsoft.com/office/powerpoint/2010/main" val="1516314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Where does </a:t>
            </a:r>
            <a:r>
              <a:rPr lang="en-US" dirty="0" err="1"/>
              <a:t>Mediatr</a:t>
            </a:r>
            <a:r>
              <a:rPr lang="en-US" dirty="0"/>
              <a:t> Fit in?</a:t>
            </a:r>
          </a:p>
        </p:txBody>
      </p:sp>
      <p:graphicFrame>
        <p:nvGraphicFramePr>
          <p:cNvPr id="4" name="Content Placeholder 3">
            <a:extLst>
              <a:ext uri="{FF2B5EF4-FFF2-40B4-BE49-F238E27FC236}">
                <a16:creationId xmlns:a16="http://schemas.microsoft.com/office/drawing/2014/main" id="{D8F243A1-2CB3-48AF-9E34-0ACF8E3EAC92}"/>
              </a:ext>
            </a:extLst>
          </p:cNvPr>
          <p:cNvGraphicFramePr>
            <a:graphicFrameLocks noGrp="1"/>
          </p:cNvGraphicFramePr>
          <p:nvPr>
            <p:ph idx="1"/>
            <p:extLst>
              <p:ext uri="{D42A27DB-BD31-4B8C-83A1-F6EECF244321}">
                <p14:modId xmlns:p14="http://schemas.microsoft.com/office/powerpoint/2010/main" val="186718664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0253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Before we get started</a:t>
            </a:r>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lstStyle/>
          <a:p>
            <a:r>
              <a:rPr lang="en-US" sz="2400" dirty="0"/>
              <a:t>Jimmy </a:t>
            </a:r>
            <a:r>
              <a:rPr lang="en-US" sz="2400" dirty="0" err="1"/>
              <a:t>Bogard</a:t>
            </a:r>
            <a:r>
              <a:rPr lang="en-US" sz="2400" dirty="0"/>
              <a:t> has been blogging and presenting over this topic for years. Go check his stuff out. </a:t>
            </a:r>
          </a:p>
          <a:p>
            <a:endParaRPr lang="en-US" sz="2400" dirty="0">
              <a:solidFill>
                <a:srgbClr val="E98052"/>
              </a:solidFill>
              <a:hlinkClick r:id="rId3">
                <a:extLst>
                  <a:ext uri="{A12FA001-AC4F-418D-AE19-62706E023703}">
                    <ahyp:hlinkClr xmlns:ahyp="http://schemas.microsoft.com/office/drawing/2018/hyperlinkcolor" val="tx"/>
                  </a:ext>
                </a:extLst>
              </a:hlinkClick>
            </a:endParaRPr>
          </a:p>
          <a:p>
            <a:r>
              <a:rPr lang="en-US" dirty="0">
                <a:solidFill>
                  <a:srgbClr val="E98052"/>
                </a:solidFill>
                <a:hlinkClick r:id="rId3">
                  <a:extLst>
                    <a:ext uri="{A12FA001-AC4F-418D-AE19-62706E023703}">
                      <ahyp:hlinkClr xmlns:ahyp="http://schemas.microsoft.com/office/drawing/2018/hyperlinkcolor" val="tx"/>
                    </a:ext>
                  </a:extLst>
                </a:hlinkClick>
              </a:rPr>
              <a:t>https://jimmybogard.com/</a:t>
            </a:r>
            <a:endParaRPr lang="en-US" dirty="0"/>
          </a:p>
          <a:p>
            <a:r>
              <a:rPr lang="en-US" dirty="0">
                <a:hlinkClick r:id="rId4"/>
              </a:rPr>
              <a:t>https://www.youtube.com/watch?v=5kOzZz2vj2o</a:t>
            </a:r>
            <a:endParaRPr lang="en-US" dirty="0"/>
          </a:p>
          <a:p>
            <a:endParaRPr lang="en-US" dirty="0"/>
          </a:p>
          <a:p>
            <a:endParaRPr lang="en-US" dirty="0"/>
          </a:p>
          <a:p>
            <a:endParaRPr lang="en-US" dirty="0"/>
          </a:p>
          <a:p>
            <a:endParaRPr lang="en-US" dirty="0"/>
          </a:p>
          <a:p>
            <a:endParaRPr lang="en-US" dirty="0"/>
          </a:p>
          <a:p>
            <a:endParaRPr lang="en-US" dirty="0"/>
          </a:p>
        </p:txBody>
      </p:sp>
      <p:pic>
        <p:nvPicPr>
          <p:cNvPr id="6" name="Online Media 5" title="Vertical Slice Architecture - Jimmy Bogard">
            <a:hlinkClick r:id="" action="ppaction://media"/>
            <a:extLst>
              <a:ext uri="{FF2B5EF4-FFF2-40B4-BE49-F238E27FC236}">
                <a16:creationId xmlns:a16="http://schemas.microsoft.com/office/drawing/2014/main" id="{F0429A51-0849-4460-959A-4F75B8442A3C}"/>
              </a:ext>
            </a:extLst>
          </p:cNvPr>
          <p:cNvPicPr>
            <a:picLocks noRot="1" noChangeAspect="1"/>
          </p:cNvPicPr>
          <p:nvPr>
            <a:videoFile r:link="rId1"/>
          </p:nvPr>
        </p:nvPicPr>
        <p:blipFill>
          <a:blip r:embed="rId5"/>
          <a:stretch>
            <a:fillRect/>
          </a:stretch>
        </p:blipFill>
        <p:spPr>
          <a:xfrm>
            <a:off x="986657" y="4193801"/>
            <a:ext cx="2540000" cy="1435100"/>
          </a:xfrm>
          <a:prstGeom prst="rect">
            <a:avLst/>
          </a:prstGeom>
        </p:spPr>
      </p:pic>
    </p:spTree>
    <p:extLst>
      <p:ext uri="{BB962C8B-B14F-4D97-AF65-F5344CB8AC3E}">
        <p14:creationId xmlns:p14="http://schemas.microsoft.com/office/powerpoint/2010/main" val="2254508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Where does </a:t>
            </a:r>
            <a:r>
              <a:rPr lang="en-US" dirty="0" err="1"/>
              <a:t>Mediatr</a:t>
            </a:r>
            <a:r>
              <a:rPr lang="en-US" dirty="0"/>
              <a:t> Fit in?</a:t>
            </a:r>
          </a:p>
        </p:txBody>
      </p:sp>
      <p:sp>
        <p:nvSpPr>
          <p:cNvPr id="3" name="Content Placeholder 2">
            <a:extLst>
              <a:ext uri="{FF2B5EF4-FFF2-40B4-BE49-F238E27FC236}">
                <a16:creationId xmlns:a16="http://schemas.microsoft.com/office/drawing/2014/main" id="{09B0D337-E5A7-47C2-9EC8-2616DD6A82CD}"/>
              </a:ext>
            </a:extLst>
          </p:cNvPr>
          <p:cNvSpPr>
            <a:spLocks noGrp="1"/>
          </p:cNvSpPr>
          <p:nvPr>
            <p:ph idx="1"/>
          </p:nvPr>
        </p:nvSpPr>
        <p:spPr/>
        <p:txBody>
          <a:bodyPr>
            <a:normAutofit/>
          </a:bodyPr>
          <a:lstStyle/>
          <a:p>
            <a:r>
              <a:rPr lang="en-US" sz="2400" dirty="0"/>
              <a:t>Handles the routing of requests to request handlers</a:t>
            </a:r>
          </a:p>
          <a:p>
            <a:endParaRPr lang="en-US" sz="2400" dirty="0"/>
          </a:p>
          <a:p>
            <a:r>
              <a:rPr lang="en-US" sz="2400" dirty="0"/>
              <a:t>Offers a clean way to implement cross cutting concerns via </a:t>
            </a:r>
            <a:r>
              <a:rPr lang="en-US" sz="2400" dirty="0" err="1"/>
              <a:t>PipelineBehaviors</a:t>
            </a:r>
            <a:r>
              <a:rPr lang="en-US" sz="2400" dirty="0"/>
              <a:t>.</a:t>
            </a:r>
          </a:p>
          <a:p>
            <a:endParaRPr lang="en-US" sz="2400" dirty="0"/>
          </a:p>
          <a:p>
            <a:r>
              <a:rPr lang="en-US" sz="2400" dirty="0"/>
              <a:t>Takes care of registering all our request handlers with the </a:t>
            </a:r>
            <a:r>
              <a:rPr lang="en-US" sz="2400" dirty="0" err="1"/>
              <a:t>IServiceProvider</a:t>
            </a:r>
            <a:r>
              <a:rPr lang="en-US" sz="2400" dirty="0"/>
              <a:t>.</a:t>
            </a:r>
          </a:p>
        </p:txBody>
      </p:sp>
    </p:spTree>
    <p:extLst>
      <p:ext uri="{BB962C8B-B14F-4D97-AF65-F5344CB8AC3E}">
        <p14:creationId xmlns:p14="http://schemas.microsoft.com/office/powerpoint/2010/main" val="4171541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Requests and Request Handlers</a:t>
            </a:r>
          </a:p>
        </p:txBody>
      </p:sp>
      <p:pic>
        <p:nvPicPr>
          <p:cNvPr id="9" name="Picture 8">
            <a:extLst>
              <a:ext uri="{FF2B5EF4-FFF2-40B4-BE49-F238E27FC236}">
                <a16:creationId xmlns:a16="http://schemas.microsoft.com/office/drawing/2014/main" id="{8899D0C6-B848-4AF8-8E71-0BAB876F083D}"/>
              </a:ext>
            </a:extLst>
          </p:cNvPr>
          <p:cNvPicPr>
            <a:picLocks noChangeAspect="1"/>
          </p:cNvPicPr>
          <p:nvPr/>
        </p:nvPicPr>
        <p:blipFill rotWithShape="1">
          <a:blip r:embed="rId3"/>
          <a:srcRect t="51514" r="1219" b="2704"/>
          <a:stretch/>
        </p:blipFill>
        <p:spPr>
          <a:xfrm>
            <a:off x="913796" y="4244779"/>
            <a:ext cx="3965845" cy="1268995"/>
          </a:xfrm>
          <a:prstGeom prst="rect">
            <a:avLst/>
          </a:prstGeom>
        </p:spPr>
      </p:pic>
      <p:pic>
        <p:nvPicPr>
          <p:cNvPr id="13" name="Picture 12">
            <a:extLst>
              <a:ext uri="{FF2B5EF4-FFF2-40B4-BE49-F238E27FC236}">
                <a16:creationId xmlns:a16="http://schemas.microsoft.com/office/drawing/2014/main" id="{3AC63B8C-99C1-417D-93DE-70C16D2DDB23}"/>
              </a:ext>
            </a:extLst>
          </p:cNvPr>
          <p:cNvPicPr>
            <a:picLocks noChangeAspect="1"/>
          </p:cNvPicPr>
          <p:nvPr/>
        </p:nvPicPr>
        <p:blipFill rotWithShape="1">
          <a:blip r:embed="rId4"/>
          <a:srcRect t="52096"/>
          <a:stretch/>
        </p:blipFill>
        <p:spPr>
          <a:xfrm>
            <a:off x="5530360" y="4046556"/>
            <a:ext cx="5548353" cy="1665440"/>
          </a:xfrm>
          <a:prstGeom prst="rect">
            <a:avLst/>
          </a:prstGeom>
        </p:spPr>
      </p:pic>
      <p:pic>
        <p:nvPicPr>
          <p:cNvPr id="14" name="Picture 13">
            <a:extLst>
              <a:ext uri="{FF2B5EF4-FFF2-40B4-BE49-F238E27FC236}">
                <a16:creationId xmlns:a16="http://schemas.microsoft.com/office/drawing/2014/main" id="{32B049B0-6DBC-4F7D-A762-282E92A3F278}"/>
              </a:ext>
            </a:extLst>
          </p:cNvPr>
          <p:cNvPicPr>
            <a:picLocks noChangeAspect="1"/>
          </p:cNvPicPr>
          <p:nvPr/>
        </p:nvPicPr>
        <p:blipFill rotWithShape="1">
          <a:blip r:embed="rId3"/>
          <a:srcRect l="-425" t="819" r="1644" b="53398"/>
          <a:stretch/>
        </p:blipFill>
        <p:spPr>
          <a:xfrm>
            <a:off x="913795" y="2304646"/>
            <a:ext cx="3965845" cy="1268995"/>
          </a:xfrm>
          <a:prstGeom prst="rect">
            <a:avLst/>
          </a:prstGeom>
        </p:spPr>
      </p:pic>
      <p:pic>
        <p:nvPicPr>
          <p:cNvPr id="15" name="Picture 14">
            <a:extLst>
              <a:ext uri="{FF2B5EF4-FFF2-40B4-BE49-F238E27FC236}">
                <a16:creationId xmlns:a16="http://schemas.microsoft.com/office/drawing/2014/main" id="{1C1F49F8-81EB-490E-A2A6-0E16BDDDF6A7}"/>
              </a:ext>
            </a:extLst>
          </p:cNvPr>
          <p:cNvPicPr>
            <a:picLocks noChangeAspect="1"/>
          </p:cNvPicPr>
          <p:nvPr/>
        </p:nvPicPr>
        <p:blipFill rotWithShape="1">
          <a:blip r:embed="rId4"/>
          <a:srcRect r="1814" b="52096"/>
          <a:stretch/>
        </p:blipFill>
        <p:spPr>
          <a:xfrm>
            <a:off x="5530360" y="2106423"/>
            <a:ext cx="5447699" cy="1665439"/>
          </a:xfrm>
          <a:prstGeom prst="rect">
            <a:avLst/>
          </a:prstGeom>
        </p:spPr>
      </p:pic>
    </p:spTree>
    <p:extLst>
      <p:ext uri="{BB962C8B-B14F-4D97-AF65-F5344CB8AC3E}">
        <p14:creationId xmlns:p14="http://schemas.microsoft.com/office/powerpoint/2010/main" val="3782964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Requests and Request Handlers</a:t>
            </a:r>
          </a:p>
        </p:txBody>
      </p:sp>
      <p:pic>
        <p:nvPicPr>
          <p:cNvPr id="16" name="Picture 15">
            <a:extLst>
              <a:ext uri="{FF2B5EF4-FFF2-40B4-BE49-F238E27FC236}">
                <a16:creationId xmlns:a16="http://schemas.microsoft.com/office/drawing/2014/main" id="{D3A31E04-68DA-4AB3-8B6E-4BB51EA3863E}"/>
              </a:ext>
            </a:extLst>
          </p:cNvPr>
          <p:cNvPicPr>
            <a:picLocks noChangeAspect="1"/>
          </p:cNvPicPr>
          <p:nvPr/>
        </p:nvPicPr>
        <p:blipFill>
          <a:blip r:embed="rId3"/>
          <a:stretch>
            <a:fillRect/>
          </a:stretch>
        </p:blipFill>
        <p:spPr>
          <a:xfrm>
            <a:off x="414857" y="2989861"/>
            <a:ext cx="4910173" cy="1895489"/>
          </a:xfrm>
          <a:prstGeom prst="rect">
            <a:avLst/>
          </a:prstGeom>
        </p:spPr>
      </p:pic>
      <p:pic>
        <p:nvPicPr>
          <p:cNvPr id="18" name="Picture 17">
            <a:extLst>
              <a:ext uri="{FF2B5EF4-FFF2-40B4-BE49-F238E27FC236}">
                <a16:creationId xmlns:a16="http://schemas.microsoft.com/office/drawing/2014/main" id="{E661E42C-631B-4A36-9757-0A9D771A94F6}"/>
              </a:ext>
            </a:extLst>
          </p:cNvPr>
          <p:cNvPicPr>
            <a:picLocks noChangeAspect="1"/>
          </p:cNvPicPr>
          <p:nvPr/>
        </p:nvPicPr>
        <p:blipFill>
          <a:blip r:embed="rId4"/>
          <a:stretch>
            <a:fillRect/>
          </a:stretch>
        </p:blipFill>
        <p:spPr>
          <a:xfrm>
            <a:off x="5591738" y="2692384"/>
            <a:ext cx="5686467" cy="2643207"/>
          </a:xfrm>
          <a:prstGeom prst="rect">
            <a:avLst/>
          </a:prstGeom>
        </p:spPr>
      </p:pic>
    </p:spTree>
    <p:extLst>
      <p:ext uri="{BB962C8B-B14F-4D97-AF65-F5344CB8AC3E}">
        <p14:creationId xmlns:p14="http://schemas.microsoft.com/office/powerpoint/2010/main" val="2142060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Requests and Request Handlers</a:t>
            </a:r>
          </a:p>
        </p:txBody>
      </p:sp>
      <p:pic>
        <p:nvPicPr>
          <p:cNvPr id="4" name="Picture 3">
            <a:extLst>
              <a:ext uri="{FF2B5EF4-FFF2-40B4-BE49-F238E27FC236}">
                <a16:creationId xmlns:a16="http://schemas.microsoft.com/office/drawing/2014/main" id="{9E9F10EC-A7F2-4C79-B580-83ADBAFF375D}"/>
              </a:ext>
            </a:extLst>
          </p:cNvPr>
          <p:cNvPicPr>
            <a:picLocks noChangeAspect="1"/>
          </p:cNvPicPr>
          <p:nvPr/>
        </p:nvPicPr>
        <p:blipFill>
          <a:blip r:embed="rId3"/>
          <a:stretch>
            <a:fillRect/>
          </a:stretch>
        </p:blipFill>
        <p:spPr>
          <a:xfrm>
            <a:off x="913795" y="2867256"/>
            <a:ext cx="3543326" cy="1657362"/>
          </a:xfrm>
          <a:prstGeom prst="rect">
            <a:avLst/>
          </a:prstGeom>
        </p:spPr>
      </p:pic>
      <p:pic>
        <p:nvPicPr>
          <p:cNvPr id="6" name="Picture 5">
            <a:extLst>
              <a:ext uri="{FF2B5EF4-FFF2-40B4-BE49-F238E27FC236}">
                <a16:creationId xmlns:a16="http://schemas.microsoft.com/office/drawing/2014/main" id="{EA37FA4A-F31D-491F-AE18-105A3E4FCB5C}"/>
              </a:ext>
            </a:extLst>
          </p:cNvPr>
          <p:cNvPicPr>
            <a:picLocks noChangeAspect="1"/>
          </p:cNvPicPr>
          <p:nvPr/>
        </p:nvPicPr>
        <p:blipFill>
          <a:blip r:embed="rId4"/>
          <a:stretch>
            <a:fillRect/>
          </a:stretch>
        </p:blipFill>
        <p:spPr>
          <a:xfrm>
            <a:off x="4970428" y="2519591"/>
            <a:ext cx="6419897" cy="2352692"/>
          </a:xfrm>
          <a:prstGeom prst="rect">
            <a:avLst/>
          </a:prstGeom>
        </p:spPr>
      </p:pic>
    </p:spTree>
    <p:extLst>
      <p:ext uri="{BB962C8B-B14F-4D97-AF65-F5344CB8AC3E}">
        <p14:creationId xmlns:p14="http://schemas.microsoft.com/office/powerpoint/2010/main" val="3218249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Sending the Request</a:t>
            </a:r>
          </a:p>
        </p:txBody>
      </p:sp>
      <p:pic>
        <p:nvPicPr>
          <p:cNvPr id="8" name="Picture 7">
            <a:extLst>
              <a:ext uri="{FF2B5EF4-FFF2-40B4-BE49-F238E27FC236}">
                <a16:creationId xmlns:a16="http://schemas.microsoft.com/office/drawing/2014/main" id="{678E1E8D-4DC6-43BB-88F2-3B6F126551B1}"/>
              </a:ext>
            </a:extLst>
          </p:cNvPr>
          <p:cNvPicPr>
            <a:picLocks noChangeAspect="1"/>
          </p:cNvPicPr>
          <p:nvPr/>
        </p:nvPicPr>
        <p:blipFill>
          <a:blip r:embed="rId3"/>
          <a:stretch>
            <a:fillRect/>
          </a:stretch>
        </p:blipFill>
        <p:spPr>
          <a:xfrm>
            <a:off x="1014026" y="1904882"/>
            <a:ext cx="8448737" cy="3843366"/>
          </a:xfrm>
          <a:prstGeom prst="rect">
            <a:avLst/>
          </a:prstGeom>
        </p:spPr>
      </p:pic>
    </p:spTree>
    <p:extLst>
      <p:ext uri="{BB962C8B-B14F-4D97-AF65-F5344CB8AC3E}">
        <p14:creationId xmlns:p14="http://schemas.microsoft.com/office/powerpoint/2010/main" val="949230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a:xfrm>
            <a:off x="919119" y="626638"/>
            <a:ext cx="10353762" cy="970450"/>
          </a:xfrm>
        </p:spPr>
        <p:txBody>
          <a:bodyPr/>
          <a:lstStyle/>
          <a:p>
            <a:pPr algn="l"/>
            <a:r>
              <a:rPr lang="en-US" dirty="0"/>
              <a:t>Adding to a Project</a:t>
            </a:r>
          </a:p>
        </p:txBody>
      </p:sp>
      <p:pic>
        <p:nvPicPr>
          <p:cNvPr id="6" name="Picture 5">
            <a:extLst>
              <a:ext uri="{FF2B5EF4-FFF2-40B4-BE49-F238E27FC236}">
                <a16:creationId xmlns:a16="http://schemas.microsoft.com/office/drawing/2014/main" id="{1D78070F-D818-4FED-A9D9-3F582083E5BE}"/>
              </a:ext>
            </a:extLst>
          </p:cNvPr>
          <p:cNvPicPr>
            <a:picLocks noChangeAspect="1"/>
          </p:cNvPicPr>
          <p:nvPr/>
        </p:nvPicPr>
        <p:blipFill>
          <a:blip r:embed="rId3"/>
          <a:stretch>
            <a:fillRect/>
          </a:stretch>
        </p:blipFill>
        <p:spPr>
          <a:xfrm>
            <a:off x="913795" y="2532932"/>
            <a:ext cx="7105702" cy="2019315"/>
          </a:xfrm>
          <a:prstGeom prst="rect">
            <a:avLst/>
          </a:prstGeom>
        </p:spPr>
      </p:pic>
    </p:spTree>
    <p:extLst>
      <p:ext uri="{BB962C8B-B14F-4D97-AF65-F5344CB8AC3E}">
        <p14:creationId xmlns:p14="http://schemas.microsoft.com/office/powerpoint/2010/main" val="1760426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Nested classes</a:t>
            </a:r>
          </a:p>
        </p:txBody>
      </p:sp>
      <p:pic>
        <p:nvPicPr>
          <p:cNvPr id="10" name="Picture 9">
            <a:extLst>
              <a:ext uri="{FF2B5EF4-FFF2-40B4-BE49-F238E27FC236}">
                <a16:creationId xmlns:a16="http://schemas.microsoft.com/office/drawing/2014/main" id="{7F56D9FA-C0C1-4FCC-9000-275587AFA574}"/>
              </a:ext>
            </a:extLst>
          </p:cNvPr>
          <p:cNvPicPr>
            <a:picLocks noChangeAspect="1"/>
          </p:cNvPicPr>
          <p:nvPr/>
        </p:nvPicPr>
        <p:blipFill>
          <a:blip r:embed="rId3"/>
          <a:stretch>
            <a:fillRect/>
          </a:stretch>
        </p:blipFill>
        <p:spPr>
          <a:xfrm>
            <a:off x="431038" y="1819705"/>
            <a:ext cx="5815055" cy="3991004"/>
          </a:xfrm>
          <a:prstGeom prst="rect">
            <a:avLst/>
          </a:prstGeom>
        </p:spPr>
      </p:pic>
      <p:pic>
        <p:nvPicPr>
          <p:cNvPr id="12" name="Picture 11">
            <a:extLst>
              <a:ext uri="{FF2B5EF4-FFF2-40B4-BE49-F238E27FC236}">
                <a16:creationId xmlns:a16="http://schemas.microsoft.com/office/drawing/2014/main" id="{D30D557F-A474-4C17-8BD8-4F2C3DBD583E}"/>
              </a:ext>
            </a:extLst>
          </p:cNvPr>
          <p:cNvPicPr>
            <a:picLocks noChangeAspect="1"/>
          </p:cNvPicPr>
          <p:nvPr/>
        </p:nvPicPr>
        <p:blipFill>
          <a:blip r:embed="rId4"/>
          <a:stretch>
            <a:fillRect/>
          </a:stretch>
        </p:blipFill>
        <p:spPr>
          <a:xfrm>
            <a:off x="6441704" y="2081956"/>
            <a:ext cx="5567403" cy="2909909"/>
          </a:xfrm>
          <a:prstGeom prst="rect">
            <a:avLst/>
          </a:prstGeom>
        </p:spPr>
      </p:pic>
    </p:spTree>
    <p:extLst>
      <p:ext uri="{BB962C8B-B14F-4D97-AF65-F5344CB8AC3E}">
        <p14:creationId xmlns:p14="http://schemas.microsoft.com/office/powerpoint/2010/main" val="6922059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Handlers</a:t>
            </a:r>
          </a:p>
        </p:txBody>
      </p:sp>
      <p:sp>
        <p:nvSpPr>
          <p:cNvPr id="5" name="Content Placeholder 2">
            <a:extLst>
              <a:ext uri="{FF2B5EF4-FFF2-40B4-BE49-F238E27FC236}">
                <a16:creationId xmlns:a16="http://schemas.microsoft.com/office/drawing/2014/main" id="{59B7D353-2852-4D19-872F-54F5A5654E88}"/>
              </a:ext>
            </a:extLst>
          </p:cNvPr>
          <p:cNvSpPr>
            <a:spLocks noGrp="1"/>
          </p:cNvSpPr>
          <p:nvPr>
            <p:ph idx="1"/>
          </p:nvPr>
        </p:nvSpPr>
        <p:spPr>
          <a:xfrm>
            <a:off x="913795" y="1732449"/>
            <a:ext cx="4669157" cy="4058751"/>
          </a:xfrm>
        </p:spPr>
        <p:txBody>
          <a:bodyPr>
            <a:normAutofit/>
          </a:bodyPr>
          <a:lstStyle/>
          <a:p>
            <a:r>
              <a:rPr lang="en-US" sz="2400" dirty="0"/>
              <a:t>Think of each handler as the entry point to a mini application.</a:t>
            </a:r>
          </a:p>
          <a:p>
            <a:endParaRPr lang="en-US" sz="2400" dirty="0"/>
          </a:p>
          <a:p>
            <a:r>
              <a:rPr lang="en-US" sz="2400" dirty="0"/>
              <a:t>Start by tossing all logic for a feature in that handler.</a:t>
            </a:r>
          </a:p>
          <a:p>
            <a:endParaRPr lang="en-US" sz="2400" dirty="0"/>
          </a:p>
          <a:p>
            <a:r>
              <a:rPr lang="en-US" sz="2400" dirty="0"/>
              <a:t>Refactor when it starts to look gross.</a:t>
            </a:r>
          </a:p>
        </p:txBody>
      </p:sp>
      <p:pic>
        <p:nvPicPr>
          <p:cNvPr id="9" name="Picture 8">
            <a:extLst>
              <a:ext uri="{FF2B5EF4-FFF2-40B4-BE49-F238E27FC236}">
                <a16:creationId xmlns:a16="http://schemas.microsoft.com/office/drawing/2014/main" id="{742AF153-7A80-4A94-BB05-F403A0BF8A64}"/>
              </a:ext>
            </a:extLst>
          </p:cNvPr>
          <p:cNvPicPr>
            <a:picLocks noChangeAspect="1"/>
          </p:cNvPicPr>
          <p:nvPr/>
        </p:nvPicPr>
        <p:blipFill>
          <a:blip r:embed="rId3"/>
          <a:stretch>
            <a:fillRect/>
          </a:stretch>
        </p:blipFill>
        <p:spPr>
          <a:xfrm>
            <a:off x="6028201" y="1862126"/>
            <a:ext cx="5667416" cy="3133748"/>
          </a:xfrm>
          <a:prstGeom prst="rect">
            <a:avLst/>
          </a:prstGeom>
        </p:spPr>
      </p:pic>
    </p:spTree>
    <p:extLst>
      <p:ext uri="{BB962C8B-B14F-4D97-AF65-F5344CB8AC3E}">
        <p14:creationId xmlns:p14="http://schemas.microsoft.com/office/powerpoint/2010/main" val="422111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How do you know when it looks gross?</a:t>
            </a:r>
            <a:endParaRPr lang="en-US" dirty="0"/>
          </a:p>
        </p:txBody>
      </p:sp>
      <p:pic>
        <p:nvPicPr>
          <p:cNvPr id="4" name="Content Placeholder 3" descr="Graphical user interface&#10;&#10;Description automatically generated with medium confidence">
            <a:extLst>
              <a:ext uri="{FF2B5EF4-FFF2-40B4-BE49-F238E27FC236}">
                <a16:creationId xmlns:a16="http://schemas.microsoft.com/office/drawing/2014/main" id="{E64FB4D9-0607-45D6-9E40-B1FD95A5E6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6736" y="2096885"/>
            <a:ext cx="3072270" cy="4059237"/>
          </a:xfrm>
        </p:spPr>
      </p:pic>
    </p:spTree>
    <p:extLst>
      <p:ext uri="{BB962C8B-B14F-4D97-AF65-F5344CB8AC3E}">
        <p14:creationId xmlns:p14="http://schemas.microsoft.com/office/powerpoint/2010/main" val="2319075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How do you know what to do with gross code?</a:t>
            </a:r>
            <a:endParaRPr lang="en-US" dirty="0"/>
          </a:p>
        </p:txBody>
      </p:sp>
      <p:pic>
        <p:nvPicPr>
          <p:cNvPr id="9" name="Picture 8" descr="Graphical user interface, website&#10;&#10;Description automatically generated">
            <a:extLst>
              <a:ext uri="{FF2B5EF4-FFF2-40B4-BE49-F238E27FC236}">
                <a16:creationId xmlns:a16="http://schemas.microsoft.com/office/drawing/2014/main" id="{E45EA9F1-C726-4271-9D3C-BAA6CED59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382" y="1862794"/>
            <a:ext cx="3500613" cy="4330704"/>
          </a:xfrm>
          <a:prstGeom prst="rect">
            <a:avLst/>
          </a:prstGeom>
        </p:spPr>
      </p:pic>
    </p:spTree>
    <p:extLst>
      <p:ext uri="{BB962C8B-B14F-4D97-AF65-F5344CB8AC3E}">
        <p14:creationId xmlns:p14="http://schemas.microsoft.com/office/powerpoint/2010/main" val="3640535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FEEA1-66A2-4C42-B68F-04F97D71F69E}"/>
              </a:ext>
            </a:extLst>
          </p:cNvPr>
          <p:cNvSpPr>
            <a:spLocks noGrp="1"/>
          </p:cNvSpPr>
          <p:nvPr>
            <p:ph type="title"/>
          </p:nvPr>
        </p:nvSpPr>
        <p:spPr/>
        <p:txBody>
          <a:bodyPr/>
          <a:lstStyle/>
          <a:p>
            <a:pPr algn="l"/>
            <a:r>
              <a:rPr lang="en-US" dirty="0"/>
              <a:t>Software Architecture</a:t>
            </a:r>
          </a:p>
        </p:txBody>
      </p:sp>
      <p:sp>
        <p:nvSpPr>
          <p:cNvPr id="3" name="Content Placeholder 2">
            <a:extLst>
              <a:ext uri="{FF2B5EF4-FFF2-40B4-BE49-F238E27FC236}">
                <a16:creationId xmlns:a16="http://schemas.microsoft.com/office/drawing/2014/main" id="{812156C4-CD72-4391-842D-E35B21766F22}"/>
              </a:ext>
            </a:extLst>
          </p:cNvPr>
          <p:cNvSpPr>
            <a:spLocks noGrp="1"/>
          </p:cNvSpPr>
          <p:nvPr>
            <p:ph idx="1"/>
          </p:nvPr>
        </p:nvSpPr>
        <p:spPr/>
        <p:txBody>
          <a:bodyPr>
            <a:normAutofit/>
          </a:bodyPr>
          <a:lstStyle/>
          <a:p>
            <a:r>
              <a:rPr lang="en-US" sz="2400" dirty="0"/>
              <a:t>The code structures that make up a software system and how those structures interact with each other.</a:t>
            </a:r>
          </a:p>
          <a:p>
            <a:endParaRPr lang="en-US" sz="2400" dirty="0"/>
          </a:p>
          <a:p>
            <a:r>
              <a:rPr lang="en-US" sz="2400" dirty="0"/>
              <a:t>A good architecture makes adding and modifying the software without introducing bugs easier. </a:t>
            </a:r>
          </a:p>
          <a:p>
            <a:endParaRPr lang="en-US" sz="2400" dirty="0"/>
          </a:p>
          <a:p>
            <a:r>
              <a:rPr lang="en-US" sz="2400" dirty="0"/>
              <a:t>It’s tough to get a good feel for if an architecture is good or bad until it’s too late. </a:t>
            </a:r>
          </a:p>
          <a:p>
            <a:endParaRPr lang="en-US" sz="2400" dirty="0"/>
          </a:p>
          <a:p>
            <a:endParaRPr lang="en-US" sz="2400" dirty="0"/>
          </a:p>
        </p:txBody>
      </p:sp>
    </p:spTree>
    <p:extLst>
      <p:ext uri="{BB962C8B-B14F-4D97-AF65-F5344CB8AC3E}">
        <p14:creationId xmlns:p14="http://schemas.microsoft.com/office/powerpoint/2010/main" val="3287811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Example Time: Create Order</a:t>
            </a:r>
            <a:endParaRPr lang="en-US" dirty="0"/>
          </a:p>
        </p:txBody>
      </p:sp>
      <p:pic>
        <p:nvPicPr>
          <p:cNvPr id="4" name="Picture 3">
            <a:extLst>
              <a:ext uri="{FF2B5EF4-FFF2-40B4-BE49-F238E27FC236}">
                <a16:creationId xmlns:a16="http://schemas.microsoft.com/office/drawing/2014/main" id="{89CE8377-8E72-4DBD-BC24-3281E81241D3}"/>
              </a:ext>
            </a:extLst>
          </p:cNvPr>
          <p:cNvPicPr>
            <a:picLocks noChangeAspect="1"/>
          </p:cNvPicPr>
          <p:nvPr/>
        </p:nvPicPr>
        <p:blipFill>
          <a:blip r:embed="rId3"/>
          <a:stretch>
            <a:fillRect/>
          </a:stretch>
        </p:blipFill>
        <p:spPr>
          <a:xfrm>
            <a:off x="978100" y="1685892"/>
            <a:ext cx="4476783" cy="4562508"/>
          </a:xfrm>
          <a:prstGeom prst="rect">
            <a:avLst/>
          </a:prstGeom>
        </p:spPr>
      </p:pic>
      <p:sp>
        <p:nvSpPr>
          <p:cNvPr id="5" name="Rectangle 4">
            <a:extLst>
              <a:ext uri="{FF2B5EF4-FFF2-40B4-BE49-F238E27FC236}">
                <a16:creationId xmlns:a16="http://schemas.microsoft.com/office/drawing/2014/main" id="{E11BD22B-DAC1-4C7E-BC4D-7E8876AFC085}"/>
              </a:ext>
            </a:extLst>
          </p:cNvPr>
          <p:cNvSpPr/>
          <p:nvPr/>
        </p:nvSpPr>
        <p:spPr>
          <a:xfrm>
            <a:off x="1346041" y="2135493"/>
            <a:ext cx="3731433" cy="78945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B39571A8-922A-45BF-A5B0-2FA833770221}"/>
              </a:ext>
            </a:extLst>
          </p:cNvPr>
          <p:cNvSpPr/>
          <p:nvPr/>
        </p:nvSpPr>
        <p:spPr>
          <a:xfrm>
            <a:off x="1346042" y="2979819"/>
            <a:ext cx="3731434" cy="60394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91ACDDD2-8C74-49D8-909F-9FD951FFD290}"/>
              </a:ext>
            </a:extLst>
          </p:cNvPr>
          <p:cNvSpPr/>
          <p:nvPr/>
        </p:nvSpPr>
        <p:spPr>
          <a:xfrm>
            <a:off x="1346041" y="3638641"/>
            <a:ext cx="3731433" cy="168873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DFCA4482-7928-463F-92DD-79A369567C13}"/>
              </a:ext>
            </a:extLst>
          </p:cNvPr>
          <p:cNvSpPr/>
          <p:nvPr/>
        </p:nvSpPr>
        <p:spPr>
          <a:xfrm>
            <a:off x="1346040" y="5364102"/>
            <a:ext cx="3731433" cy="13822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1" name="Rectangle 10">
            <a:extLst>
              <a:ext uri="{FF2B5EF4-FFF2-40B4-BE49-F238E27FC236}">
                <a16:creationId xmlns:a16="http://schemas.microsoft.com/office/drawing/2014/main" id="{455F6C7F-8A8E-4E54-BEA0-7BF2485711B5}"/>
              </a:ext>
            </a:extLst>
          </p:cNvPr>
          <p:cNvSpPr/>
          <p:nvPr/>
        </p:nvSpPr>
        <p:spPr>
          <a:xfrm>
            <a:off x="1214466" y="1953749"/>
            <a:ext cx="4044754" cy="421799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2926413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Example Time: Create Order</a:t>
            </a:r>
            <a:endParaRPr lang="en-US" dirty="0"/>
          </a:p>
        </p:txBody>
      </p:sp>
      <p:pic>
        <p:nvPicPr>
          <p:cNvPr id="4" name="Picture 3">
            <a:extLst>
              <a:ext uri="{FF2B5EF4-FFF2-40B4-BE49-F238E27FC236}">
                <a16:creationId xmlns:a16="http://schemas.microsoft.com/office/drawing/2014/main" id="{89CE8377-8E72-4DBD-BC24-3281E81241D3}"/>
              </a:ext>
            </a:extLst>
          </p:cNvPr>
          <p:cNvPicPr>
            <a:picLocks noChangeAspect="1"/>
          </p:cNvPicPr>
          <p:nvPr/>
        </p:nvPicPr>
        <p:blipFill>
          <a:blip r:embed="rId3"/>
          <a:stretch>
            <a:fillRect/>
          </a:stretch>
        </p:blipFill>
        <p:spPr>
          <a:xfrm>
            <a:off x="978100" y="1685892"/>
            <a:ext cx="4476783" cy="4562508"/>
          </a:xfrm>
          <a:prstGeom prst="rect">
            <a:avLst/>
          </a:prstGeom>
        </p:spPr>
      </p:pic>
      <p:sp>
        <p:nvSpPr>
          <p:cNvPr id="8" name="Rectangle 7">
            <a:extLst>
              <a:ext uri="{FF2B5EF4-FFF2-40B4-BE49-F238E27FC236}">
                <a16:creationId xmlns:a16="http://schemas.microsoft.com/office/drawing/2014/main" id="{91ACDDD2-8C74-49D8-909F-9FD951FFD290}"/>
              </a:ext>
            </a:extLst>
          </p:cNvPr>
          <p:cNvSpPr/>
          <p:nvPr/>
        </p:nvSpPr>
        <p:spPr>
          <a:xfrm>
            <a:off x="1346041" y="3638641"/>
            <a:ext cx="3731433" cy="1688733"/>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3" name="Picture 12">
            <a:extLst>
              <a:ext uri="{FF2B5EF4-FFF2-40B4-BE49-F238E27FC236}">
                <a16:creationId xmlns:a16="http://schemas.microsoft.com/office/drawing/2014/main" id="{B4DE0B45-AA9A-477B-B5A9-71DE2FD1B013}"/>
              </a:ext>
            </a:extLst>
          </p:cNvPr>
          <p:cNvPicPr>
            <a:picLocks noChangeAspect="1"/>
          </p:cNvPicPr>
          <p:nvPr/>
        </p:nvPicPr>
        <p:blipFill>
          <a:blip r:embed="rId4"/>
          <a:stretch>
            <a:fillRect/>
          </a:stretch>
        </p:blipFill>
        <p:spPr>
          <a:xfrm>
            <a:off x="5822824" y="1856987"/>
            <a:ext cx="5819818" cy="4333907"/>
          </a:xfrm>
          <a:prstGeom prst="rect">
            <a:avLst/>
          </a:prstGeom>
        </p:spPr>
      </p:pic>
      <p:sp>
        <p:nvSpPr>
          <p:cNvPr id="14" name="Rectangle 13">
            <a:extLst>
              <a:ext uri="{FF2B5EF4-FFF2-40B4-BE49-F238E27FC236}">
                <a16:creationId xmlns:a16="http://schemas.microsoft.com/office/drawing/2014/main" id="{7EDE81EE-C973-4F1A-A45D-E8C9707A810F}"/>
              </a:ext>
            </a:extLst>
          </p:cNvPr>
          <p:cNvSpPr/>
          <p:nvPr/>
        </p:nvSpPr>
        <p:spPr>
          <a:xfrm>
            <a:off x="6286262" y="4611756"/>
            <a:ext cx="5237450" cy="250870"/>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18571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Example Time: Create Order</a:t>
            </a:r>
            <a:endParaRPr lang="en-US" dirty="0"/>
          </a:p>
        </p:txBody>
      </p:sp>
      <p:pic>
        <p:nvPicPr>
          <p:cNvPr id="13" name="Picture 12">
            <a:extLst>
              <a:ext uri="{FF2B5EF4-FFF2-40B4-BE49-F238E27FC236}">
                <a16:creationId xmlns:a16="http://schemas.microsoft.com/office/drawing/2014/main" id="{B4DE0B45-AA9A-477B-B5A9-71DE2FD1B013}"/>
              </a:ext>
            </a:extLst>
          </p:cNvPr>
          <p:cNvPicPr>
            <a:picLocks noChangeAspect="1"/>
          </p:cNvPicPr>
          <p:nvPr/>
        </p:nvPicPr>
        <p:blipFill>
          <a:blip r:embed="rId3"/>
          <a:stretch>
            <a:fillRect/>
          </a:stretch>
        </p:blipFill>
        <p:spPr>
          <a:xfrm>
            <a:off x="913795" y="1692282"/>
            <a:ext cx="5819818" cy="4333907"/>
          </a:xfrm>
          <a:prstGeom prst="rect">
            <a:avLst/>
          </a:prstGeom>
        </p:spPr>
      </p:pic>
      <p:grpSp>
        <p:nvGrpSpPr>
          <p:cNvPr id="7" name="Group 6">
            <a:extLst>
              <a:ext uri="{FF2B5EF4-FFF2-40B4-BE49-F238E27FC236}">
                <a16:creationId xmlns:a16="http://schemas.microsoft.com/office/drawing/2014/main" id="{4FC94154-E4BC-43EA-BEB9-5567836F6166}"/>
              </a:ext>
            </a:extLst>
          </p:cNvPr>
          <p:cNvGrpSpPr/>
          <p:nvPr/>
        </p:nvGrpSpPr>
        <p:grpSpPr>
          <a:xfrm>
            <a:off x="1135901" y="2067340"/>
            <a:ext cx="5597712" cy="3822305"/>
            <a:chOff x="687220" y="2050301"/>
            <a:chExt cx="5597712" cy="3822305"/>
          </a:xfrm>
        </p:grpSpPr>
        <p:sp>
          <p:nvSpPr>
            <p:cNvPr id="3" name="Rectangle 2">
              <a:extLst>
                <a:ext uri="{FF2B5EF4-FFF2-40B4-BE49-F238E27FC236}">
                  <a16:creationId xmlns:a16="http://schemas.microsoft.com/office/drawing/2014/main" id="{2E107613-BBA4-4546-A7B9-574180960ABE}"/>
                </a:ext>
              </a:extLst>
            </p:cNvPr>
            <p:cNvSpPr/>
            <p:nvPr/>
          </p:nvSpPr>
          <p:spPr>
            <a:xfrm>
              <a:off x="687220" y="2050301"/>
              <a:ext cx="5597712" cy="3822305"/>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 name="Rectangle 8">
              <a:extLst>
                <a:ext uri="{FF2B5EF4-FFF2-40B4-BE49-F238E27FC236}">
                  <a16:creationId xmlns:a16="http://schemas.microsoft.com/office/drawing/2014/main" id="{FCED2DD4-9BCD-498B-96F2-D428EEEE625C}"/>
                </a:ext>
              </a:extLst>
            </p:cNvPr>
            <p:cNvSpPr/>
            <p:nvPr/>
          </p:nvSpPr>
          <p:spPr>
            <a:xfrm>
              <a:off x="913795" y="3492893"/>
              <a:ext cx="5182205" cy="1465313"/>
            </a:xfrm>
            <a:prstGeom prst="rect">
              <a:avLst/>
            </a:prstGeom>
            <a:solidFill>
              <a:schemeClr val="tx2">
                <a:lumMod val="25000"/>
                <a:alpha val="85000"/>
              </a:schemeClr>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Tree>
    <p:extLst>
      <p:ext uri="{BB962C8B-B14F-4D97-AF65-F5344CB8AC3E}">
        <p14:creationId xmlns:p14="http://schemas.microsoft.com/office/powerpoint/2010/main" val="1962865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Pipeline Behaviors</a:t>
            </a:r>
            <a:endParaRPr lang="en-US" dirty="0"/>
          </a:p>
        </p:txBody>
      </p:sp>
      <p:pic>
        <p:nvPicPr>
          <p:cNvPr id="5" name="Picture 4">
            <a:extLst>
              <a:ext uri="{FF2B5EF4-FFF2-40B4-BE49-F238E27FC236}">
                <a16:creationId xmlns:a16="http://schemas.microsoft.com/office/drawing/2014/main" id="{25FDE5E8-A69C-46FE-9C15-E395BF4F8F62}"/>
              </a:ext>
            </a:extLst>
          </p:cNvPr>
          <p:cNvPicPr>
            <a:picLocks noChangeAspect="1"/>
          </p:cNvPicPr>
          <p:nvPr/>
        </p:nvPicPr>
        <p:blipFill>
          <a:blip r:embed="rId3"/>
          <a:stretch>
            <a:fillRect/>
          </a:stretch>
        </p:blipFill>
        <p:spPr>
          <a:xfrm>
            <a:off x="928088" y="1804834"/>
            <a:ext cx="5162588" cy="1771663"/>
          </a:xfrm>
          <a:prstGeom prst="rect">
            <a:avLst/>
          </a:prstGeom>
        </p:spPr>
      </p:pic>
      <p:pic>
        <p:nvPicPr>
          <p:cNvPr id="11" name="Picture 10">
            <a:extLst>
              <a:ext uri="{FF2B5EF4-FFF2-40B4-BE49-F238E27FC236}">
                <a16:creationId xmlns:a16="http://schemas.microsoft.com/office/drawing/2014/main" id="{5E8A0154-C380-4BF9-883A-116989ED9488}"/>
              </a:ext>
            </a:extLst>
          </p:cNvPr>
          <p:cNvPicPr>
            <a:picLocks noChangeAspect="1"/>
          </p:cNvPicPr>
          <p:nvPr/>
        </p:nvPicPr>
        <p:blipFill>
          <a:blip r:embed="rId4"/>
          <a:stretch>
            <a:fillRect/>
          </a:stretch>
        </p:blipFill>
        <p:spPr>
          <a:xfrm>
            <a:off x="928088" y="4210241"/>
            <a:ext cx="7548618" cy="357190"/>
          </a:xfrm>
          <a:prstGeom prst="rect">
            <a:avLst/>
          </a:prstGeom>
        </p:spPr>
      </p:pic>
    </p:spTree>
    <p:extLst>
      <p:ext uri="{BB962C8B-B14F-4D97-AF65-F5344CB8AC3E}">
        <p14:creationId xmlns:p14="http://schemas.microsoft.com/office/powerpoint/2010/main" val="2908076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Example Time: Logging Behavior</a:t>
            </a:r>
            <a:endParaRPr lang="en-US" dirty="0"/>
          </a:p>
        </p:txBody>
      </p:sp>
      <p:grpSp>
        <p:nvGrpSpPr>
          <p:cNvPr id="17" name="Group 16">
            <a:extLst>
              <a:ext uri="{FF2B5EF4-FFF2-40B4-BE49-F238E27FC236}">
                <a16:creationId xmlns:a16="http://schemas.microsoft.com/office/drawing/2014/main" id="{4A6F7BA7-F614-4E48-91C6-D44EFE3CEBF1}"/>
              </a:ext>
            </a:extLst>
          </p:cNvPr>
          <p:cNvGrpSpPr/>
          <p:nvPr/>
        </p:nvGrpSpPr>
        <p:grpSpPr>
          <a:xfrm>
            <a:off x="977987" y="1390789"/>
            <a:ext cx="7100939" cy="5334039"/>
            <a:chOff x="955269" y="1674764"/>
            <a:chExt cx="7100939" cy="5334039"/>
          </a:xfrm>
        </p:grpSpPr>
        <p:pic>
          <p:nvPicPr>
            <p:cNvPr id="14" name="Picture 13">
              <a:extLst>
                <a:ext uri="{FF2B5EF4-FFF2-40B4-BE49-F238E27FC236}">
                  <a16:creationId xmlns:a16="http://schemas.microsoft.com/office/drawing/2014/main" id="{D5AB2CC8-9DB3-4730-97E5-27BE9E24BF18}"/>
                </a:ext>
              </a:extLst>
            </p:cNvPr>
            <p:cNvPicPr>
              <a:picLocks noChangeAspect="1"/>
            </p:cNvPicPr>
            <p:nvPr/>
          </p:nvPicPr>
          <p:blipFill>
            <a:blip r:embed="rId3"/>
            <a:stretch>
              <a:fillRect/>
            </a:stretch>
          </p:blipFill>
          <p:spPr>
            <a:xfrm>
              <a:off x="955269" y="1674764"/>
              <a:ext cx="7100939" cy="2062178"/>
            </a:xfrm>
            <a:prstGeom prst="rect">
              <a:avLst/>
            </a:prstGeom>
          </p:spPr>
        </p:pic>
        <p:pic>
          <p:nvPicPr>
            <p:cNvPr id="16" name="Picture 15">
              <a:extLst>
                <a:ext uri="{FF2B5EF4-FFF2-40B4-BE49-F238E27FC236}">
                  <a16:creationId xmlns:a16="http://schemas.microsoft.com/office/drawing/2014/main" id="{7171FA52-4BA3-42BF-AC33-0AC6BFAAD211}"/>
                </a:ext>
              </a:extLst>
            </p:cNvPr>
            <p:cNvPicPr>
              <a:picLocks noChangeAspect="1"/>
            </p:cNvPicPr>
            <p:nvPr/>
          </p:nvPicPr>
          <p:blipFill rotWithShape="1">
            <a:blip r:embed="rId4"/>
            <a:srcRect r="10826"/>
            <a:stretch/>
          </p:blipFill>
          <p:spPr>
            <a:xfrm>
              <a:off x="955269" y="3736942"/>
              <a:ext cx="7100939" cy="3271861"/>
            </a:xfrm>
            <a:prstGeom prst="rect">
              <a:avLst/>
            </a:prstGeom>
          </p:spPr>
        </p:pic>
      </p:grpSp>
    </p:spTree>
    <p:extLst>
      <p:ext uri="{BB962C8B-B14F-4D97-AF65-F5344CB8AC3E}">
        <p14:creationId xmlns:p14="http://schemas.microsoft.com/office/powerpoint/2010/main" val="3535333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a:xfrm>
            <a:off x="919119" y="371061"/>
            <a:ext cx="10353762" cy="970450"/>
          </a:xfrm>
        </p:spPr>
        <p:txBody>
          <a:bodyPr>
            <a:normAutofit/>
          </a:bodyPr>
          <a:lstStyle/>
          <a:p>
            <a:pPr algn="l"/>
            <a:r>
              <a:rPr lang="en-US" sz="4000" dirty="0"/>
              <a:t>Example Time: Validation Behavior</a:t>
            </a:r>
            <a:endParaRPr lang="en-US" dirty="0"/>
          </a:p>
        </p:txBody>
      </p:sp>
      <p:grpSp>
        <p:nvGrpSpPr>
          <p:cNvPr id="13" name="Group 12">
            <a:extLst>
              <a:ext uri="{FF2B5EF4-FFF2-40B4-BE49-F238E27FC236}">
                <a16:creationId xmlns:a16="http://schemas.microsoft.com/office/drawing/2014/main" id="{3C7039B8-097E-4A01-9F0C-CA0606DE2403}"/>
              </a:ext>
            </a:extLst>
          </p:cNvPr>
          <p:cNvGrpSpPr/>
          <p:nvPr/>
        </p:nvGrpSpPr>
        <p:grpSpPr>
          <a:xfrm>
            <a:off x="919119" y="1203571"/>
            <a:ext cx="7392577" cy="5557878"/>
            <a:chOff x="913795" y="1495390"/>
            <a:chExt cx="7392577" cy="5557878"/>
          </a:xfrm>
        </p:grpSpPr>
        <p:pic>
          <p:nvPicPr>
            <p:cNvPr id="6" name="Picture 5">
              <a:extLst>
                <a:ext uri="{FF2B5EF4-FFF2-40B4-BE49-F238E27FC236}">
                  <a16:creationId xmlns:a16="http://schemas.microsoft.com/office/drawing/2014/main" id="{5628C9B2-DA4F-485B-8257-E464890D9337}"/>
                </a:ext>
              </a:extLst>
            </p:cNvPr>
            <p:cNvPicPr>
              <a:picLocks noChangeAspect="1"/>
            </p:cNvPicPr>
            <p:nvPr/>
          </p:nvPicPr>
          <p:blipFill rotWithShape="1">
            <a:blip r:embed="rId3"/>
            <a:srcRect r="6311"/>
            <a:stretch/>
          </p:blipFill>
          <p:spPr>
            <a:xfrm>
              <a:off x="913795" y="5443531"/>
              <a:ext cx="6911561" cy="1609737"/>
            </a:xfrm>
            <a:prstGeom prst="rect">
              <a:avLst/>
            </a:prstGeom>
          </p:spPr>
        </p:pic>
        <p:pic>
          <p:nvPicPr>
            <p:cNvPr id="12" name="Picture 11">
              <a:extLst>
                <a:ext uri="{FF2B5EF4-FFF2-40B4-BE49-F238E27FC236}">
                  <a16:creationId xmlns:a16="http://schemas.microsoft.com/office/drawing/2014/main" id="{CEAFC47C-81DB-4A42-9A7D-F675DFADF209}"/>
                </a:ext>
              </a:extLst>
            </p:cNvPr>
            <p:cNvPicPr>
              <a:picLocks noChangeAspect="1"/>
            </p:cNvPicPr>
            <p:nvPr/>
          </p:nvPicPr>
          <p:blipFill>
            <a:blip r:embed="rId4"/>
            <a:stretch>
              <a:fillRect/>
            </a:stretch>
          </p:blipFill>
          <p:spPr>
            <a:xfrm>
              <a:off x="924443" y="1495390"/>
              <a:ext cx="7381929" cy="3948141"/>
            </a:xfrm>
            <a:prstGeom prst="rect">
              <a:avLst/>
            </a:prstGeom>
          </p:spPr>
        </p:pic>
      </p:grpSp>
    </p:spTree>
    <p:extLst>
      <p:ext uri="{BB962C8B-B14F-4D97-AF65-F5344CB8AC3E}">
        <p14:creationId xmlns:p14="http://schemas.microsoft.com/office/powerpoint/2010/main" val="3918591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a:xfrm>
            <a:off x="919119" y="371061"/>
            <a:ext cx="10353762" cy="970450"/>
          </a:xfrm>
        </p:spPr>
        <p:txBody>
          <a:bodyPr>
            <a:normAutofit/>
          </a:bodyPr>
          <a:lstStyle/>
          <a:p>
            <a:pPr algn="l"/>
            <a:r>
              <a:rPr lang="en-US" sz="4000" dirty="0"/>
              <a:t>Example Time: </a:t>
            </a:r>
            <a:r>
              <a:rPr lang="en-US" sz="4000" dirty="0" err="1"/>
              <a:t>Startup.cs</a:t>
            </a:r>
            <a:endParaRPr lang="en-US" dirty="0"/>
          </a:p>
        </p:txBody>
      </p:sp>
      <p:pic>
        <p:nvPicPr>
          <p:cNvPr id="4" name="Picture 3">
            <a:extLst>
              <a:ext uri="{FF2B5EF4-FFF2-40B4-BE49-F238E27FC236}">
                <a16:creationId xmlns:a16="http://schemas.microsoft.com/office/drawing/2014/main" id="{D86525E6-5C8D-474F-AF48-DB2E2AADD1D5}"/>
              </a:ext>
            </a:extLst>
          </p:cNvPr>
          <p:cNvPicPr>
            <a:picLocks noChangeAspect="1"/>
          </p:cNvPicPr>
          <p:nvPr/>
        </p:nvPicPr>
        <p:blipFill>
          <a:blip r:embed="rId3"/>
          <a:stretch>
            <a:fillRect/>
          </a:stretch>
        </p:blipFill>
        <p:spPr>
          <a:xfrm>
            <a:off x="919119" y="2104104"/>
            <a:ext cx="6319884" cy="809631"/>
          </a:xfrm>
          <a:prstGeom prst="rect">
            <a:avLst/>
          </a:prstGeom>
        </p:spPr>
      </p:pic>
    </p:spTree>
    <p:extLst>
      <p:ext uri="{BB962C8B-B14F-4D97-AF65-F5344CB8AC3E}">
        <p14:creationId xmlns:p14="http://schemas.microsoft.com/office/powerpoint/2010/main" val="353450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Example Time: Create Order</a:t>
            </a:r>
            <a:endParaRPr lang="en-US" dirty="0"/>
          </a:p>
        </p:txBody>
      </p:sp>
      <p:pic>
        <p:nvPicPr>
          <p:cNvPr id="4" name="Picture 3">
            <a:extLst>
              <a:ext uri="{FF2B5EF4-FFF2-40B4-BE49-F238E27FC236}">
                <a16:creationId xmlns:a16="http://schemas.microsoft.com/office/drawing/2014/main" id="{89CE8377-8E72-4DBD-BC24-3281E81241D3}"/>
              </a:ext>
            </a:extLst>
          </p:cNvPr>
          <p:cNvPicPr>
            <a:picLocks noChangeAspect="1"/>
          </p:cNvPicPr>
          <p:nvPr/>
        </p:nvPicPr>
        <p:blipFill>
          <a:blip r:embed="rId3"/>
          <a:stretch>
            <a:fillRect/>
          </a:stretch>
        </p:blipFill>
        <p:spPr>
          <a:xfrm>
            <a:off x="978100" y="1685892"/>
            <a:ext cx="4476783" cy="4562508"/>
          </a:xfrm>
          <a:prstGeom prst="rect">
            <a:avLst/>
          </a:prstGeom>
        </p:spPr>
      </p:pic>
      <p:pic>
        <p:nvPicPr>
          <p:cNvPr id="12" name="Picture 11">
            <a:extLst>
              <a:ext uri="{FF2B5EF4-FFF2-40B4-BE49-F238E27FC236}">
                <a16:creationId xmlns:a16="http://schemas.microsoft.com/office/drawing/2014/main" id="{C9696C72-CBC0-4C0B-8F24-43CC70A8948C}"/>
              </a:ext>
            </a:extLst>
          </p:cNvPr>
          <p:cNvPicPr>
            <a:picLocks noChangeAspect="1"/>
          </p:cNvPicPr>
          <p:nvPr/>
        </p:nvPicPr>
        <p:blipFill>
          <a:blip r:embed="rId4"/>
          <a:stretch>
            <a:fillRect/>
          </a:stretch>
        </p:blipFill>
        <p:spPr>
          <a:xfrm>
            <a:off x="5841896" y="2166524"/>
            <a:ext cx="5767430" cy="3419500"/>
          </a:xfrm>
          <a:prstGeom prst="rect">
            <a:avLst/>
          </a:prstGeom>
        </p:spPr>
      </p:pic>
    </p:spTree>
    <p:extLst>
      <p:ext uri="{BB962C8B-B14F-4D97-AF65-F5344CB8AC3E}">
        <p14:creationId xmlns:p14="http://schemas.microsoft.com/office/powerpoint/2010/main" val="1396202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Testing</a:t>
            </a:r>
          </a:p>
        </p:txBody>
      </p:sp>
      <p:graphicFrame>
        <p:nvGraphicFramePr>
          <p:cNvPr id="4" name="Content Placeholder 3">
            <a:extLst>
              <a:ext uri="{FF2B5EF4-FFF2-40B4-BE49-F238E27FC236}">
                <a16:creationId xmlns:a16="http://schemas.microsoft.com/office/drawing/2014/main" id="{D8F243A1-2CB3-48AF-9E34-0ACF8E3EAC92}"/>
              </a:ext>
            </a:extLst>
          </p:cNvPr>
          <p:cNvGraphicFramePr>
            <a:graphicFrameLocks noGrp="1"/>
          </p:cNvGraphicFramePr>
          <p:nvPr>
            <p:ph idx="1"/>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Rounded Corners 2">
            <a:extLst>
              <a:ext uri="{FF2B5EF4-FFF2-40B4-BE49-F238E27FC236}">
                <a16:creationId xmlns:a16="http://schemas.microsoft.com/office/drawing/2014/main" id="{C0A389F7-1FE9-4D0A-97C3-41733B14D332}"/>
              </a:ext>
            </a:extLst>
          </p:cNvPr>
          <p:cNvSpPr/>
          <p:nvPr/>
        </p:nvSpPr>
        <p:spPr>
          <a:xfrm>
            <a:off x="4131247" y="2194583"/>
            <a:ext cx="3918857" cy="3133996"/>
          </a:xfrm>
          <a:prstGeom prst="roundRect">
            <a:avLst>
              <a:gd name="adj" fmla="val 886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2651760" rtlCol="0" anchor="ctr"/>
          <a:lstStyle/>
          <a:p>
            <a:pPr algn="ctr"/>
            <a:r>
              <a:rPr lang="en-US" sz="2800" dirty="0"/>
              <a:t>Pipeline Behaviors</a:t>
            </a:r>
          </a:p>
        </p:txBody>
      </p:sp>
      <p:sp>
        <p:nvSpPr>
          <p:cNvPr id="5" name="Rectangle: Rounded Corners 4">
            <a:extLst>
              <a:ext uri="{FF2B5EF4-FFF2-40B4-BE49-F238E27FC236}">
                <a16:creationId xmlns:a16="http://schemas.microsoft.com/office/drawing/2014/main" id="{7EAE5790-2074-4EDA-8516-8309D2A350D3}"/>
              </a:ext>
            </a:extLst>
          </p:cNvPr>
          <p:cNvSpPr/>
          <p:nvPr/>
        </p:nvSpPr>
        <p:spPr>
          <a:xfrm>
            <a:off x="3830883" y="1957399"/>
            <a:ext cx="4519583" cy="3608363"/>
          </a:xfrm>
          <a:prstGeom prst="roundRect">
            <a:avLst>
              <a:gd name="adj" fmla="val 11856"/>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bIns="2651760" rtlCol="0" anchor="ctr"/>
          <a:lstStyle/>
          <a:p>
            <a:pPr algn="ctr"/>
            <a:endParaRPr lang="en-US" sz="2800" dirty="0"/>
          </a:p>
        </p:txBody>
      </p:sp>
    </p:spTree>
    <p:extLst>
      <p:ext uri="{BB962C8B-B14F-4D97-AF65-F5344CB8AC3E}">
        <p14:creationId xmlns:p14="http://schemas.microsoft.com/office/powerpoint/2010/main" val="2438830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Unit Testing</a:t>
            </a:r>
            <a:endParaRPr lang="en-US" dirty="0"/>
          </a:p>
        </p:txBody>
      </p:sp>
      <p:pic>
        <p:nvPicPr>
          <p:cNvPr id="5" name="Picture 4">
            <a:extLst>
              <a:ext uri="{FF2B5EF4-FFF2-40B4-BE49-F238E27FC236}">
                <a16:creationId xmlns:a16="http://schemas.microsoft.com/office/drawing/2014/main" id="{981039D1-0723-446B-9106-E6A22188C9FC}"/>
              </a:ext>
            </a:extLst>
          </p:cNvPr>
          <p:cNvPicPr>
            <a:picLocks noChangeAspect="1"/>
          </p:cNvPicPr>
          <p:nvPr/>
        </p:nvPicPr>
        <p:blipFill>
          <a:blip r:embed="rId3"/>
          <a:stretch>
            <a:fillRect/>
          </a:stretch>
        </p:blipFill>
        <p:spPr>
          <a:xfrm>
            <a:off x="913795" y="1700200"/>
            <a:ext cx="5891256" cy="3457600"/>
          </a:xfrm>
          <a:prstGeom prst="rect">
            <a:avLst/>
          </a:prstGeom>
        </p:spPr>
      </p:pic>
    </p:spTree>
    <p:extLst>
      <p:ext uri="{BB962C8B-B14F-4D97-AF65-F5344CB8AC3E}">
        <p14:creationId xmlns:p14="http://schemas.microsoft.com/office/powerpoint/2010/main" val="8500419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pic>
        <p:nvPicPr>
          <p:cNvPr id="5" name="Picture 4" descr="Graphical user interface, website&#10;&#10;Description automatically generated">
            <a:extLst>
              <a:ext uri="{FF2B5EF4-FFF2-40B4-BE49-F238E27FC236}">
                <a16:creationId xmlns:a16="http://schemas.microsoft.com/office/drawing/2014/main" id="{499A4B78-D021-4709-8344-675F7A083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225" y="1699004"/>
            <a:ext cx="2895748" cy="3714597"/>
          </a:xfrm>
          <a:prstGeom prst="rect">
            <a:avLst/>
          </a:prstGeom>
        </p:spPr>
      </p:pic>
    </p:spTree>
    <p:extLst>
      <p:ext uri="{BB962C8B-B14F-4D97-AF65-F5344CB8AC3E}">
        <p14:creationId xmlns:p14="http://schemas.microsoft.com/office/powerpoint/2010/main" val="2544051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Integration Testing</a:t>
            </a:r>
            <a:endParaRPr lang="en-US" dirty="0"/>
          </a:p>
        </p:txBody>
      </p:sp>
      <p:pic>
        <p:nvPicPr>
          <p:cNvPr id="4" name="Picture 3">
            <a:extLst>
              <a:ext uri="{FF2B5EF4-FFF2-40B4-BE49-F238E27FC236}">
                <a16:creationId xmlns:a16="http://schemas.microsoft.com/office/drawing/2014/main" id="{1C3FAADC-5FA5-4345-9D36-ED7E2272A7FF}"/>
              </a:ext>
            </a:extLst>
          </p:cNvPr>
          <p:cNvPicPr>
            <a:picLocks noChangeAspect="1"/>
          </p:cNvPicPr>
          <p:nvPr/>
        </p:nvPicPr>
        <p:blipFill>
          <a:blip r:embed="rId3"/>
          <a:stretch>
            <a:fillRect/>
          </a:stretch>
        </p:blipFill>
        <p:spPr>
          <a:xfrm>
            <a:off x="913795" y="1743062"/>
            <a:ext cx="6319884" cy="3371875"/>
          </a:xfrm>
          <a:prstGeom prst="rect">
            <a:avLst/>
          </a:prstGeom>
        </p:spPr>
      </p:pic>
    </p:spTree>
    <p:extLst>
      <p:ext uri="{BB962C8B-B14F-4D97-AF65-F5344CB8AC3E}">
        <p14:creationId xmlns:p14="http://schemas.microsoft.com/office/powerpoint/2010/main" val="2040218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Integration Testing</a:t>
            </a:r>
            <a:endParaRPr lang="en-US" dirty="0"/>
          </a:p>
        </p:txBody>
      </p:sp>
      <p:pic>
        <p:nvPicPr>
          <p:cNvPr id="5" name="Picture 4">
            <a:extLst>
              <a:ext uri="{FF2B5EF4-FFF2-40B4-BE49-F238E27FC236}">
                <a16:creationId xmlns:a16="http://schemas.microsoft.com/office/drawing/2014/main" id="{61F81768-ED61-4754-B73F-15C8E47407DE}"/>
              </a:ext>
            </a:extLst>
          </p:cNvPr>
          <p:cNvPicPr>
            <a:picLocks noChangeAspect="1"/>
          </p:cNvPicPr>
          <p:nvPr/>
        </p:nvPicPr>
        <p:blipFill>
          <a:blip r:embed="rId3"/>
          <a:stretch>
            <a:fillRect/>
          </a:stretch>
        </p:blipFill>
        <p:spPr>
          <a:xfrm>
            <a:off x="1033894" y="1751508"/>
            <a:ext cx="7386692" cy="3548088"/>
          </a:xfrm>
          <a:prstGeom prst="rect">
            <a:avLst/>
          </a:prstGeom>
        </p:spPr>
      </p:pic>
    </p:spTree>
    <p:extLst>
      <p:ext uri="{BB962C8B-B14F-4D97-AF65-F5344CB8AC3E}">
        <p14:creationId xmlns:p14="http://schemas.microsoft.com/office/powerpoint/2010/main" val="480163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Integration Testing</a:t>
            </a:r>
            <a:endParaRPr lang="en-US" dirty="0"/>
          </a:p>
        </p:txBody>
      </p:sp>
      <p:pic>
        <p:nvPicPr>
          <p:cNvPr id="4" name="Picture 3">
            <a:extLst>
              <a:ext uri="{FF2B5EF4-FFF2-40B4-BE49-F238E27FC236}">
                <a16:creationId xmlns:a16="http://schemas.microsoft.com/office/drawing/2014/main" id="{5B24ADA0-D9A8-46B4-BD43-6B99EB08615B}"/>
              </a:ext>
            </a:extLst>
          </p:cNvPr>
          <p:cNvPicPr>
            <a:picLocks noChangeAspect="1"/>
          </p:cNvPicPr>
          <p:nvPr/>
        </p:nvPicPr>
        <p:blipFill>
          <a:blip r:embed="rId3"/>
          <a:stretch>
            <a:fillRect/>
          </a:stretch>
        </p:blipFill>
        <p:spPr>
          <a:xfrm>
            <a:off x="913795" y="2036356"/>
            <a:ext cx="6738987" cy="3114698"/>
          </a:xfrm>
          <a:prstGeom prst="rect">
            <a:avLst/>
          </a:prstGeom>
        </p:spPr>
      </p:pic>
    </p:spTree>
    <p:extLst>
      <p:ext uri="{BB962C8B-B14F-4D97-AF65-F5344CB8AC3E}">
        <p14:creationId xmlns:p14="http://schemas.microsoft.com/office/powerpoint/2010/main" val="32327056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Integration Testing</a:t>
            </a:r>
            <a:endParaRPr lang="en-US" dirty="0"/>
          </a:p>
        </p:txBody>
      </p:sp>
      <p:pic>
        <p:nvPicPr>
          <p:cNvPr id="5" name="Picture 4">
            <a:extLst>
              <a:ext uri="{FF2B5EF4-FFF2-40B4-BE49-F238E27FC236}">
                <a16:creationId xmlns:a16="http://schemas.microsoft.com/office/drawing/2014/main" id="{2D0B3E7F-0EFC-4C63-B187-CA196E6E5D20}"/>
              </a:ext>
            </a:extLst>
          </p:cNvPr>
          <p:cNvPicPr>
            <a:picLocks noChangeAspect="1"/>
          </p:cNvPicPr>
          <p:nvPr/>
        </p:nvPicPr>
        <p:blipFill>
          <a:blip r:embed="rId3"/>
          <a:stretch>
            <a:fillRect/>
          </a:stretch>
        </p:blipFill>
        <p:spPr>
          <a:xfrm>
            <a:off x="963124" y="1879278"/>
            <a:ext cx="6858050" cy="4314857"/>
          </a:xfrm>
          <a:prstGeom prst="rect">
            <a:avLst/>
          </a:prstGeom>
        </p:spPr>
      </p:pic>
    </p:spTree>
    <p:extLst>
      <p:ext uri="{BB962C8B-B14F-4D97-AF65-F5344CB8AC3E}">
        <p14:creationId xmlns:p14="http://schemas.microsoft.com/office/powerpoint/2010/main" val="15602458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normAutofit/>
          </a:bodyPr>
          <a:lstStyle/>
          <a:p>
            <a:pPr algn="l"/>
            <a:r>
              <a:rPr lang="en-US" sz="4000" dirty="0"/>
              <a:t>Integration Testing</a:t>
            </a:r>
            <a:endParaRPr lang="en-US" dirty="0"/>
          </a:p>
        </p:txBody>
      </p:sp>
      <p:pic>
        <p:nvPicPr>
          <p:cNvPr id="7" name="Picture 6">
            <a:extLst>
              <a:ext uri="{FF2B5EF4-FFF2-40B4-BE49-F238E27FC236}">
                <a16:creationId xmlns:a16="http://schemas.microsoft.com/office/drawing/2014/main" id="{57E5965F-1344-4911-BD1A-56607E424F72}"/>
              </a:ext>
            </a:extLst>
          </p:cNvPr>
          <p:cNvPicPr>
            <a:picLocks noChangeAspect="1"/>
          </p:cNvPicPr>
          <p:nvPr/>
        </p:nvPicPr>
        <p:blipFill>
          <a:blip r:embed="rId3"/>
          <a:stretch>
            <a:fillRect/>
          </a:stretch>
        </p:blipFill>
        <p:spPr>
          <a:xfrm>
            <a:off x="6787101" y="1877267"/>
            <a:ext cx="5472153" cy="4352957"/>
          </a:xfrm>
          <a:prstGeom prst="rect">
            <a:avLst/>
          </a:prstGeom>
        </p:spPr>
      </p:pic>
      <p:pic>
        <p:nvPicPr>
          <p:cNvPr id="9" name="Picture 8">
            <a:extLst>
              <a:ext uri="{FF2B5EF4-FFF2-40B4-BE49-F238E27FC236}">
                <a16:creationId xmlns:a16="http://schemas.microsoft.com/office/drawing/2014/main" id="{29FC864F-93C8-4380-938F-37D1DCD7709F}"/>
              </a:ext>
            </a:extLst>
          </p:cNvPr>
          <p:cNvPicPr>
            <a:picLocks noChangeAspect="1"/>
          </p:cNvPicPr>
          <p:nvPr/>
        </p:nvPicPr>
        <p:blipFill>
          <a:blip r:embed="rId4"/>
          <a:stretch>
            <a:fillRect/>
          </a:stretch>
        </p:blipFill>
        <p:spPr>
          <a:xfrm>
            <a:off x="913795" y="2853587"/>
            <a:ext cx="5500728" cy="2400318"/>
          </a:xfrm>
          <a:prstGeom prst="rect">
            <a:avLst/>
          </a:prstGeom>
        </p:spPr>
      </p:pic>
    </p:spTree>
    <p:extLst>
      <p:ext uri="{BB962C8B-B14F-4D97-AF65-F5344CB8AC3E}">
        <p14:creationId xmlns:p14="http://schemas.microsoft.com/office/powerpoint/2010/main" val="1787442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Advanced Scenarios</a:t>
            </a:r>
          </a:p>
        </p:txBody>
      </p:sp>
      <p:sp>
        <p:nvSpPr>
          <p:cNvPr id="5" name="Content Placeholder 2">
            <a:extLst>
              <a:ext uri="{FF2B5EF4-FFF2-40B4-BE49-F238E27FC236}">
                <a16:creationId xmlns:a16="http://schemas.microsoft.com/office/drawing/2014/main" id="{59B7D353-2852-4D19-872F-54F5A5654E88}"/>
              </a:ext>
            </a:extLst>
          </p:cNvPr>
          <p:cNvSpPr>
            <a:spLocks noGrp="1"/>
          </p:cNvSpPr>
          <p:nvPr>
            <p:ph idx="1"/>
          </p:nvPr>
        </p:nvSpPr>
        <p:spPr>
          <a:xfrm>
            <a:off x="913795" y="1732449"/>
            <a:ext cx="4158001" cy="4058751"/>
          </a:xfrm>
        </p:spPr>
        <p:txBody>
          <a:bodyPr>
            <a:normAutofit/>
          </a:bodyPr>
          <a:lstStyle/>
          <a:p>
            <a:r>
              <a:rPr lang="en-US" sz="2400" dirty="0"/>
              <a:t>The marker interfaces used for requests and request handlers can be further constrained.</a:t>
            </a:r>
          </a:p>
          <a:p>
            <a:endParaRPr lang="en-US" sz="2400" dirty="0"/>
          </a:p>
          <a:p>
            <a:pPr marL="36900" indent="0">
              <a:buNone/>
            </a:pPr>
            <a:endParaRPr lang="en-US" sz="2400" dirty="0"/>
          </a:p>
        </p:txBody>
      </p:sp>
      <p:pic>
        <p:nvPicPr>
          <p:cNvPr id="4" name="Picture 3">
            <a:extLst>
              <a:ext uri="{FF2B5EF4-FFF2-40B4-BE49-F238E27FC236}">
                <a16:creationId xmlns:a16="http://schemas.microsoft.com/office/drawing/2014/main" id="{47ED36CC-0DFE-4CF2-9DA9-39EDAAC24519}"/>
              </a:ext>
            </a:extLst>
          </p:cNvPr>
          <p:cNvPicPr>
            <a:picLocks noChangeAspect="1"/>
          </p:cNvPicPr>
          <p:nvPr/>
        </p:nvPicPr>
        <p:blipFill>
          <a:blip r:embed="rId3"/>
          <a:stretch>
            <a:fillRect/>
          </a:stretch>
        </p:blipFill>
        <p:spPr>
          <a:xfrm>
            <a:off x="5998540" y="1732449"/>
            <a:ext cx="5772192" cy="2543194"/>
          </a:xfrm>
          <a:prstGeom prst="rect">
            <a:avLst/>
          </a:prstGeom>
        </p:spPr>
      </p:pic>
    </p:spTree>
    <p:extLst>
      <p:ext uri="{BB962C8B-B14F-4D97-AF65-F5344CB8AC3E}">
        <p14:creationId xmlns:p14="http://schemas.microsoft.com/office/powerpoint/2010/main" val="1691085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Advanced Scenarios</a:t>
            </a:r>
          </a:p>
        </p:txBody>
      </p:sp>
      <p:sp>
        <p:nvSpPr>
          <p:cNvPr id="5" name="Content Placeholder 2">
            <a:extLst>
              <a:ext uri="{FF2B5EF4-FFF2-40B4-BE49-F238E27FC236}">
                <a16:creationId xmlns:a16="http://schemas.microsoft.com/office/drawing/2014/main" id="{59B7D353-2852-4D19-872F-54F5A5654E88}"/>
              </a:ext>
            </a:extLst>
          </p:cNvPr>
          <p:cNvSpPr>
            <a:spLocks noGrp="1"/>
          </p:cNvSpPr>
          <p:nvPr>
            <p:ph idx="1"/>
          </p:nvPr>
        </p:nvSpPr>
        <p:spPr>
          <a:xfrm>
            <a:off x="913796" y="1732450"/>
            <a:ext cx="10087402" cy="1050508"/>
          </a:xfrm>
        </p:spPr>
        <p:txBody>
          <a:bodyPr>
            <a:normAutofit/>
          </a:bodyPr>
          <a:lstStyle/>
          <a:p>
            <a:r>
              <a:rPr lang="en-US" sz="2400" dirty="0"/>
              <a:t>The use case doesn’t mention anything about the Result object, but the handler is still required to return one.</a:t>
            </a:r>
          </a:p>
          <a:p>
            <a:endParaRPr lang="en-US" sz="2400" dirty="0"/>
          </a:p>
          <a:p>
            <a:pPr marL="36900" indent="0">
              <a:buNone/>
            </a:pPr>
            <a:endParaRPr lang="en-US" sz="2400" dirty="0"/>
          </a:p>
        </p:txBody>
      </p:sp>
      <p:grpSp>
        <p:nvGrpSpPr>
          <p:cNvPr id="11" name="Group 10">
            <a:extLst>
              <a:ext uri="{FF2B5EF4-FFF2-40B4-BE49-F238E27FC236}">
                <a16:creationId xmlns:a16="http://schemas.microsoft.com/office/drawing/2014/main" id="{E7859608-9D06-4AAF-9064-8E4C710E63F6}"/>
              </a:ext>
            </a:extLst>
          </p:cNvPr>
          <p:cNvGrpSpPr/>
          <p:nvPr/>
        </p:nvGrpSpPr>
        <p:grpSpPr>
          <a:xfrm>
            <a:off x="913795" y="2885188"/>
            <a:ext cx="4629184" cy="1046259"/>
            <a:chOff x="913795" y="2885188"/>
            <a:chExt cx="4629184" cy="1046259"/>
          </a:xfrm>
        </p:grpSpPr>
        <p:pic>
          <p:nvPicPr>
            <p:cNvPr id="6" name="Picture 5">
              <a:extLst>
                <a:ext uri="{FF2B5EF4-FFF2-40B4-BE49-F238E27FC236}">
                  <a16:creationId xmlns:a16="http://schemas.microsoft.com/office/drawing/2014/main" id="{B9FCB399-66B5-461B-B9DB-E8DA6F53781A}"/>
                </a:ext>
              </a:extLst>
            </p:cNvPr>
            <p:cNvPicPr>
              <a:picLocks noChangeAspect="1"/>
            </p:cNvPicPr>
            <p:nvPr/>
          </p:nvPicPr>
          <p:blipFill>
            <a:blip r:embed="rId3"/>
            <a:stretch>
              <a:fillRect/>
            </a:stretch>
          </p:blipFill>
          <p:spPr>
            <a:xfrm>
              <a:off x="913795" y="2926552"/>
              <a:ext cx="4629184" cy="1004895"/>
            </a:xfrm>
            <a:prstGeom prst="rect">
              <a:avLst/>
            </a:prstGeom>
          </p:spPr>
        </p:pic>
        <p:sp>
          <p:nvSpPr>
            <p:cNvPr id="8" name="Rectangle 7">
              <a:extLst>
                <a:ext uri="{FF2B5EF4-FFF2-40B4-BE49-F238E27FC236}">
                  <a16:creationId xmlns:a16="http://schemas.microsoft.com/office/drawing/2014/main" id="{93FBC784-CB91-447A-962D-EC50179DF7DD}"/>
                </a:ext>
              </a:extLst>
            </p:cNvPr>
            <p:cNvSpPr/>
            <p:nvPr/>
          </p:nvSpPr>
          <p:spPr>
            <a:xfrm>
              <a:off x="1976467" y="2885188"/>
              <a:ext cx="1476671" cy="29533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7CEE137-0C9B-4FF7-BC0B-3CBDBDC7A559}"/>
              </a:ext>
            </a:extLst>
          </p:cNvPr>
          <p:cNvGrpSpPr/>
          <p:nvPr/>
        </p:nvGrpSpPr>
        <p:grpSpPr>
          <a:xfrm>
            <a:off x="859590" y="4279978"/>
            <a:ext cx="7748644" cy="2243154"/>
            <a:chOff x="859590" y="4279978"/>
            <a:chExt cx="7748644" cy="2243154"/>
          </a:xfrm>
        </p:grpSpPr>
        <p:pic>
          <p:nvPicPr>
            <p:cNvPr id="7" name="Picture 6">
              <a:extLst>
                <a:ext uri="{FF2B5EF4-FFF2-40B4-BE49-F238E27FC236}">
                  <a16:creationId xmlns:a16="http://schemas.microsoft.com/office/drawing/2014/main" id="{5E729CD5-66D6-4EBE-BC81-0360A2890A15}"/>
                </a:ext>
              </a:extLst>
            </p:cNvPr>
            <p:cNvPicPr>
              <a:picLocks noChangeAspect="1"/>
            </p:cNvPicPr>
            <p:nvPr/>
          </p:nvPicPr>
          <p:blipFill>
            <a:blip r:embed="rId4"/>
            <a:stretch>
              <a:fillRect/>
            </a:stretch>
          </p:blipFill>
          <p:spPr>
            <a:xfrm>
              <a:off x="859590" y="4279978"/>
              <a:ext cx="7748644" cy="2243154"/>
            </a:xfrm>
            <a:prstGeom prst="rect">
              <a:avLst/>
            </a:prstGeom>
          </p:spPr>
        </p:pic>
        <p:sp>
          <p:nvSpPr>
            <p:cNvPr id="9" name="Rectangle 8">
              <a:extLst>
                <a:ext uri="{FF2B5EF4-FFF2-40B4-BE49-F238E27FC236}">
                  <a16:creationId xmlns:a16="http://schemas.microsoft.com/office/drawing/2014/main" id="{E2A8E790-E0A3-4520-9BFE-AFD1005AF1BC}"/>
                </a:ext>
              </a:extLst>
            </p:cNvPr>
            <p:cNvSpPr/>
            <p:nvPr/>
          </p:nvSpPr>
          <p:spPr>
            <a:xfrm>
              <a:off x="1878969" y="4492961"/>
              <a:ext cx="2624877" cy="255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Rectangle 9">
              <a:extLst>
                <a:ext uri="{FF2B5EF4-FFF2-40B4-BE49-F238E27FC236}">
                  <a16:creationId xmlns:a16="http://schemas.microsoft.com/office/drawing/2014/main" id="{20DE09ED-EAEA-478A-B929-5DB5B6E4FC95}"/>
                </a:ext>
              </a:extLst>
            </p:cNvPr>
            <p:cNvSpPr/>
            <p:nvPr/>
          </p:nvSpPr>
          <p:spPr>
            <a:xfrm>
              <a:off x="2140700" y="5989982"/>
              <a:ext cx="1000066" cy="2551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grpSp>
    </p:spTree>
    <p:extLst>
      <p:ext uri="{BB962C8B-B14F-4D97-AF65-F5344CB8AC3E}">
        <p14:creationId xmlns:p14="http://schemas.microsoft.com/office/powerpoint/2010/main" val="188318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2B58-F623-46B0-A83E-7D95D5EF4114}"/>
              </a:ext>
            </a:extLst>
          </p:cNvPr>
          <p:cNvSpPr>
            <a:spLocks noGrp="1"/>
          </p:cNvSpPr>
          <p:nvPr>
            <p:ph type="title"/>
          </p:nvPr>
        </p:nvSpPr>
        <p:spPr/>
        <p:txBody>
          <a:bodyPr/>
          <a:lstStyle/>
          <a:p>
            <a:pPr algn="l"/>
            <a:r>
              <a:rPr lang="en-US" dirty="0"/>
              <a:t>Advanced Scenarios</a:t>
            </a:r>
          </a:p>
        </p:txBody>
      </p:sp>
      <p:sp>
        <p:nvSpPr>
          <p:cNvPr id="5" name="Content Placeholder 2">
            <a:extLst>
              <a:ext uri="{FF2B5EF4-FFF2-40B4-BE49-F238E27FC236}">
                <a16:creationId xmlns:a16="http://schemas.microsoft.com/office/drawing/2014/main" id="{59B7D353-2852-4D19-872F-54F5A5654E88}"/>
              </a:ext>
            </a:extLst>
          </p:cNvPr>
          <p:cNvSpPr>
            <a:spLocks noGrp="1"/>
          </p:cNvSpPr>
          <p:nvPr>
            <p:ph idx="1"/>
          </p:nvPr>
        </p:nvSpPr>
        <p:spPr>
          <a:xfrm>
            <a:off x="913796" y="1732450"/>
            <a:ext cx="10087402" cy="1050508"/>
          </a:xfrm>
        </p:spPr>
        <p:txBody>
          <a:bodyPr>
            <a:normAutofit/>
          </a:bodyPr>
          <a:lstStyle/>
          <a:p>
            <a:r>
              <a:rPr lang="en-US" sz="2400" dirty="0"/>
              <a:t>The use case doesn’t mention anything about the Result object, but the handler is still required to return one.</a:t>
            </a:r>
          </a:p>
          <a:p>
            <a:endParaRPr lang="en-US" sz="2400" dirty="0"/>
          </a:p>
          <a:p>
            <a:pPr marL="36900" indent="0">
              <a:buNone/>
            </a:pPr>
            <a:endParaRPr lang="en-US" sz="2400" dirty="0"/>
          </a:p>
        </p:txBody>
      </p:sp>
      <p:pic>
        <p:nvPicPr>
          <p:cNvPr id="4" name="Picture 3">
            <a:extLst>
              <a:ext uri="{FF2B5EF4-FFF2-40B4-BE49-F238E27FC236}">
                <a16:creationId xmlns:a16="http://schemas.microsoft.com/office/drawing/2014/main" id="{5F9EDB04-6849-4589-BB54-A131C1E69D4D}"/>
              </a:ext>
            </a:extLst>
          </p:cNvPr>
          <p:cNvPicPr>
            <a:picLocks noChangeAspect="1"/>
          </p:cNvPicPr>
          <p:nvPr/>
        </p:nvPicPr>
        <p:blipFill>
          <a:blip r:embed="rId3"/>
          <a:stretch>
            <a:fillRect/>
          </a:stretch>
        </p:blipFill>
        <p:spPr>
          <a:xfrm>
            <a:off x="913795" y="3429000"/>
            <a:ext cx="6096045" cy="2176478"/>
          </a:xfrm>
          <a:prstGeom prst="rect">
            <a:avLst/>
          </a:prstGeom>
        </p:spPr>
      </p:pic>
      <p:sp>
        <p:nvSpPr>
          <p:cNvPr id="11" name="Rectangle 10">
            <a:extLst>
              <a:ext uri="{FF2B5EF4-FFF2-40B4-BE49-F238E27FC236}">
                <a16:creationId xmlns:a16="http://schemas.microsoft.com/office/drawing/2014/main" id="{955E71F3-45DF-455A-8104-B4382B16DD8E}"/>
              </a:ext>
            </a:extLst>
          </p:cNvPr>
          <p:cNvSpPr/>
          <p:nvPr/>
        </p:nvSpPr>
        <p:spPr>
          <a:xfrm>
            <a:off x="1913993" y="3576667"/>
            <a:ext cx="4123319" cy="2456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Rectangle 11">
            <a:extLst>
              <a:ext uri="{FF2B5EF4-FFF2-40B4-BE49-F238E27FC236}">
                <a16:creationId xmlns:a16="http://schemas.microsoft.com/office/drawing/2014/main" id="{92B2F062-685A-4C1B-93C3-B11A616B85E5}"/>
              </a:ext>
            </a:extLst>
          </p:cNvPr>
          <p:cNvSpPr/>
          <p:nvPr/>
        </p:nvSpPr>
        <p:spPr>
          <a:xfrm>
            <a:off x="2202703" y="4920816"/>
            <a:ext cx="2505606" cy="2456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783369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sp>
        <p:nvSpPr>
          <p:cNvPr id="6" name="Rectangle 5">
            <a:extLst>
              <a:ext uri="{FF2B5EF4-FFF2-40B4-BE49-F238E27FC236}">
                <a16:creationId xmlns:a16="http://schemas.microsoft.com/office/drawing/2014/main" id="{6CF647DC-59D0-4C70-9089-1795362BC375}"/>
              </a:ext>
            </a:extLst>
          </p:cNvPr>
          <p:cNvSpPr/>
          <p:nvPr/>
        </p:nvSpPr>
        <p:spPr>
          <a:xfrm>
            <a:off x="5316015" y="2422875"/>
            <a:ext cx="2413789" cy="13801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descr="Chart, sunburst chart&#10;&#10;Description automatically generated">
            <a:extLst>
              <a:ext uri="{FF2B5EF4-FFF2-40B4-BE49-F238E27FC236}">
                <a16:creationId xmlns:a16="http://schemas.microsoft.com/office/drawing/2014/main" id="{C241CAFF-540C-4727-9E01-ACDAB568D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21" y="1094825"/>
            <a:ext cx="6848770" cy="4931115"/>
          </a:xfrm>
          <a:prstGeom prst="rect">
            <a:avLst/>
          </a:prstGeom>
        </p:spPr>
      </p:pic>
      <p:grpSp>
        <p:nvGrpSpPr>
          <p:cNvPr id="27" name="Group 26">
            <a:extLst>
              <a:ext uri="{FF2B5EF4-FFF2-40B4-BE49-F238E27FC236}">
                <a16:creationId xmlns:a16="http://schemas.microsoft.com/office/drawing/2014/main" id="{D4939484-4AFF-4862-8110-D41C330937C3}"/>
              </a:ext>
            </a:extLst>
          </p:cNvPr>
          <p:cNvGrpSpPr/>
          <p:nvPr/>
        </p:nvGrpSpPr>
        <p:grpSpPr>
          <a:xfrm rot="1879885" flipV="1">
            <a:off x="1163702" y="2904996"/>
            <a:ext cx="1867179" cy="45719"/>
            <a:chOff x="7059622" y="1249491"/>
            <a:chExt cx="1788332" cy="0"/>
          </a:xfrm>
          <a:effectLst>
            <a:outerShdw blurRad="50800" dist="38100" dir="2700000" algn="tl" rotWithShape="0">
              <a:prstClr val="black">
                <a:alpha val="40000"/>
              </a:prstClr>
            </a:outerShdw>
          </a:effectLst>
        </p:grpSpPr>
        <p:grpSp>
          <p:nvGrpSpPr>
            <p:cNvPr id="23" name="Group 22">
              <a:extLst>
                <a:ext uri="{FF2B5EF4-FFF2-40B4-BE49-F238E27FC236}">
                  <a16:creationId xmlns:a16="http://schemas.microsoft.com/office/drawing/2014/main" id="{DE890461-59B2-4921-A2E4-87ADC6996718}"/>
                </a:ext>
              </a:extLst>
            </p:cNvPr>
            <p:cNvGrpSpPr/>
            <p:nvPr/>
          </p:nvGrpSpPr>
          <p:grpSpPr>
            <a:xfrm>
              <a:off x="7059622" y="1249491"/>
              <a:ext cx="894166" cy="0"/>
              <a:chOff x="7059622" y="1249491"/>
              <a:chExt cx="894166" cy="0"/>
            </a:xfrm>
          </p:grpSpPr>
          <p:cxnSp>
            <p:nvCxnSpPr>
              <p:cNvPr id="18" name="Straight Arrow Connector 17">
                <a:extLst>
                  <a:ext uri="{FF2B5EF4-FFF2-40B4-BE49-F238E27FC236}">
                    <a16:creationId xmlns:a16="http://schemas.microsoft.com/office/drawing/2014/main" id="{C704AC1D-8089-4322-8B38-0AD082C6ACBD}"/>
                  </a:ext>
                </a:extLst>
              </p:cNvPr>
              <p:cNvCxnSpPr>
                <a:cxnSpLocks/>
              </p:cNvCxnSpPr>
              <p:nvPr/>
            </p:nvCxnSpPr>
            <p:spPr>
              <a:xfrm>
                <a:off x="7059622"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8FA8BCF9-E96F-48F1-81A6-A4A1E667841F}"/>
                  </a:ext>
                </a:extLst>
              </p:cNvPr>
              <p:cNvCxnSpPr>
                <a:cxnSpLocks/>
              </p:cNvCxnSpPr>
              <p:nvPr/>
            </p:nvCxnSpPr>
            <p:spPr>
              <a:xfrm>
                <a:off x="7505819"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24" name="Group 23">
              <a:extLst>
                <a:ext uri="{FF2B5EF4-FFF2-40B4-BE49-F238E27FC236}">
                  <a16:creationId xmlns:a16="http://schemas.microsoft.com/office/drawing/2014/main" id="{0E6C6A7A-3DF0-4301-A995-2CE70C07172E}"/>
                </a:ext>
              </a:extLst>
            </p:cNvPr>
            <p:cNvGrpSpPr/>
            <p:nvPr/>
          </p:nvGrpSpPr>
          <p:grpSpPr>
            <a:xfrm>
              <a:off x="7953788" y="1249491"/>
              <a:ext cx="894166" cy="0"/>
              <a:chOff x="7059622" y="1249491"/>
              <a:chExt cx="894166" cy="0"/>
            </a:xfrm>
          </p:grpSpPr>
          <p:cxnSp>
            <p:nvCxnSpPr>
              <p:cNvPr id="25" name="Straight Arrow Connector 24">
                <a:extLst>
                  <a:ext uri="{FF2B5EF4-FFF2-40B4-BE49-F238E27FC236}">
                    <a16:creationId xmlns:a16="http://schemas.microsoft.com/office/drawing/2014/main" id="{121A264A-44EC-4B33-A852-F9BADA87C79F}"/>
                  </a:ext>
                </a:extLst>
              </p:cNvPr>
              <p:cNvCxnSpPr>
                <a:cxnSpLocks/>
              </p:cNvCxnSpPr>
              <p:nvPr/>
            </p:nvCxnSpPr>
            <p:spPr>
              <a:xfrm>
                <a:off x="7059622"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8FC1A865-6B0B-4382-8D6D-38A8C852F775}"/>
                  </a:ext>
                </a:extLst>
              </p:cNvPr>
              <p:cNvCxnSpPr>
                <a:cxnSpLocks/>
              </p:cNvCxnSpPr>
              <p:nvPr/>
            </p:nvCxnSpPr>
            <p:spPr>
              <a:xfrm>
                <a:off x="7505819"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grpSp>
        <p:nvGrpSpPr>
          <p:cNvPr id="28" name="Group 27">
            <a:extLst>
              <a:ext uri="{FF2B5EF4-FFF2-40B4-BE49-F238E27FC236}">
                <a16:creationId xmlns:a16="http://schemas.microsoft.com/office/drawing/2014/main" id="{ED8F3A54-BA64-49B2-85C3-DCE90609DE6E}"/>
              </a:ext>
            </a:extLst>
          </p:cNvPr>
          <p:cNvGrpSpPr/>
          <p:nvPr/>
        </p:nvGrpSpPr>
        <p:grpSpPr>
          <a:xfrm rot="8673829" flipV="1">
            <a:off x="3149617" y="2924522"/>
            <a:ext cx="1867179" cy="45719"/>
            <a:chOff x="7059622" y="1249491"/>
            <a:chExt cx="1788332" cy="0"/>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A8E4FA5B-BDB2-4914-88B8-A48FD2964885}"/>
                </a:ext>
              </a:extLst>
            </p:cNvPr>
            <p:cNvGrpSpPr/>
            <p:nvPr/>
          </p:nvGrpSpPr>
          <p:grpSpPr>
            <a:xfrm>
              <a:off x="7059622" y="1249491"/>
              <a:ext cx="894166" cy="0"/>
              <a:chOff x="7059622" y="1249491"/>
              <a:chExt cx="894166" cy="0"/>
            </a:xfrm>
          </p:grpSpPr>
          <p:cxnSp>
            <p:nvCxnSpPr>
              <p:cNvPr id="33" name="Straight Arrow Connector 32">
                <a:extLst>
                  <a:ext uri="{FF2B5EF4-FFF2-40B4-BE49-F238E27FC236}">
                    <a16:creationId xmlns:a16="http://schemas.microsoft.com/office/drawing/2014/main" id="{CF3CE0A3-B5BD-4269-8887-7928F3005678}"/>
                  </a:ext>
                </a:extLst>
              </p:cNvPr>
              <p:cNvCxnSpPr>
                <a:cxnSpLocks/>
              </p:cNvCxnSpPr>
              <p:nvPr/>
            </p:nvCxnSpPr>
            <p:spPr>
              <a:xfrm>
                <a:off x="7059622"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D4BA3DFC-A6F6-4163-A469-4996D1E867EC}"/>
                  </a:ext>
                </a:extLst>
              </p:cNvPr>
              <p:cNvCxnSpPr>
                <a:cxnSpLocks/>
              </p:cNvCxnSpPr>
              <p:nvPr/>
            </p:nvCxnSpPr>
            <p:spPr>
              <a:xfrm>
                <a:off x="7505819"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30" name="Group 29">
              <a:extLst>
                <a:ext uri="{FF2B5EF4-FFF2-40B4-BE49-F238E27FC236}">
                  <a16:creationId xmlns:a16="http://schemas.microsoft.com/office/drawing/2014/main" id="{F29D1C81-225A-4ADB-9EC2-DA1894AD71C6}"/>
                </a:ext>
              </a:extLst>
            </p:cNvPr>
            <p:cNvGrpSpPr/>
            <p:nvPr/>
          </p:nvGrpSpPr>
          <p:grpSpPr>
            <a:xfrm>
              <a:off x="7953788" y="1249491"/>
              <a:ext cx="894166" cy="0"/>
              <a:chOff x="7059622" y="1249491"/>
              <a:chExt cx="894166" cy="0"/>
            </a:xfrm>
          </p:grpSpPr>
          <p:cxnSp>
            <p:nvCxnSpPr>
              <p:cNvPr id="31" name="Straight Arrow Connector 30">
                <a:extLst>
                  <a:ext uri="{FF2B5EF4-FFF2-40B4-BE49-F238E27FC236}">
                    <a16:creationId xmlns:a16="http://schemas.microsoft.com/office/drawing/2014/main" id="{8E732954-D27F-4991-ACC9-BD2BE35BB102}"/>
                  </a:ext>
                </a:extLst>
              </p:cNvPr>
              <p:cNvCxnSpPr>
                <a:cxnSpLocks/>
              </p:cNvCxnSpPr>
              <p:nvPr/>
            </p:nvCxnSpPr>
            <p:spPr>
              <a:xfrm>
                <a:off x="7059622"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87AF1873-9015-4A26-A630-602472680A1D}"/>
                  </a:ext>
                </a:extLst>
              </p:cNvPr>
              <p:cNvCxnSpPr>
                <a:cxnSpLocks/>
              </p:cNvCxnSpPr>
              <p:nvPr/>
            </p:nvCxnSpPr>
            <p:spPr>
              <a:xfrm>
                <a:off x="7505819" y="1249491"/>
                <a:ext cx="447969" cy="0"/>
              </a:xfrm>
              <a:prstGeom prst="straightConnector1">
                <a:avLst/>
              </a:prstGeom>
              <a:ln w="635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1811034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sp>
        <p:nvSpPr>
          <p:cNvPr id="5" name="Rectangle: Rounded Corners 4">
            <a:extLst>
              <a:ext uri="{FF2B5EF4-FFF2-40B4-BE49-F238E27FC236}">
                <a16:creationId xmlns:a16="http://schemas.microsoft.com/office/drawing/2014/main" id="{DE041148-94E4-490E-AC2F-CBB2ED91F28A}"/>
              </a:ext>
            </a:extLst>
          </p:cNvPr>
          <p:cNvSpPr/>
          <p:nvPr/>
        </p:nvSpPr>
        <p:spPr>
          <a:xfrm>
            <a:off x="1073427" y="1965108"/>
            <a:ext cx="5022562" cy="71561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UI | Client</a:t>
            </a:r>
            <a:endParaRPr lang="en-US" dirty="0"/>
          </a:p>
        </p:txBody>
      </p:sp>
      <p:sp>
        <p:nvSpPr>
          <p:cNvPr id="21" name="Rectangle: Rounded Corners 20">
            <a:extLst>
              <a:ext uri="{FF2B5EF4-FFF2-40B4-BE49-F238E27FC236}">
                <a16:creationId xmlns:a16="http://schemas.microsoft.com/office/drawing/2014/main" id="{5810B986-4D26-44AE-B27E-5C358A1DE52D}"/>
              </a:ext>
            </a:extLst>
          </p:cNvPr>
          <p:cNvSpPr/>
          <p:nvPr/>
        </p:nvSpPr>
        <p:spPr>
          <a:xfrm>
            <a:off x="6366726" y="2964700"/>
            <a:ext cx="4952522" cy="715617"/>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 Access</a:t>
            </a:r>
          </a:p>
        </p:txBody>
      </p:sp>
      <p:sp>
        <p:nvSpPr>
          <p:cNvPr id="35" name="Rectangle: Rounded Corners 34">
            <a:extLst>
              <a:ext uri="{FF2B5EF4-FFF2-40B4-BE49-F238E27FC236}">
                <a16:creationId xmlns:a16="http://schemas.microsoft.com/office/drawing/2014/main" id="{F83A501D-AFCF-407E-BF54-0EBE5E48D707}"/>
              </a:ext>
            </a:extLst>
          </p:cNvPr>
          <p:cNvSpPr/>
          <p:nvPr/>
        </p:nvSpPr>
        <p:spPr>
          <a:xfrm>
            <a:off x="6366726" y="1965107"/>
            <a:ext cx="4952522" cy="71561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Database</a:t>
            </a:r>
            <a:endParaRPr lang="en-US" dirty="0"/>
          </a:p>
        </p:txBody>
      </p:sp>
      <p:sp>
        <p:nvSpPr>
          <p:cNvPr id="36" name="Rectangle: Rounded Corners 35">
            <a:extLst>
              <a:ext uri="{FF2B5EF4-FFF2-40B4-BE49-F238E27FC236}">
                <a16:creationId xmlns:a16="http://schemas.microsoft.com/office/drawing/2014/main" id="{FAE0DF31-A551-4444-9A33-80670BE36DF7}"/>
              </a:ext>
            </a:extLst>
          </p:cNvPr>
          <p:cNvSpPr/>
          <p:nvPr/>
        </p:nvSpPr>
        <p:spPr>
          <a:xfrm>
            <a:off x="1073426" y="3984171"/>
            <a:ext cx="10194131" cy="715617"/>
          </a:xfrm>
          <a:prstGeom prst="roundRect">
            <a:avLst>
              <a:gd name="adj" fmla="val 5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Use Case</a:t>
            </a:r>
          </a:p>
        </p:txBody>
      </p:sp>
      <p:sp>
        <p:nvSpPr>
          <p:cNvPr id="37" name="Rectangle: Rounded Corners 36">
            <a:extLst>
              <a:ext uri="{FF2B5EF4-FFF2-40B4-BE49-F238E27FC236}">
                <a16:creationId xmlns:a16="http://schemas.microsoft.com/office/drawing/2014/main" id="{945D6A5C-BD33-4A02-BA20-16603DFC43D2}"/>
              </a:ext>
            </a:extLst>
          </p:cNvPr>
          <p:cNvSpPr/>
          <p:nvPr/>
        </p:nvSpPr>
        <p:spPr>
          <a:xfrm>
            <a:off x="1073426" y="4983764"/>
            <a:ext cx="10245823" cy="715617"/>
          </a:xfrm>
          <a:prstGeom prst="roundRect">
            <a:avLst>
              <a:gd name="adj"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Entities</a:t>
            </a:r>
          </a:p>
        </p:txBody>
      </p:sp>
      <p:sp>
        <p:nvSpPr>
          <p:cNvPr id="41" name="Rectangle: Rounded Corners 40">
            <a:extLst>
              <a:ext uri="{FF2B5EF4-FFF2-40B4-BE49-F238E27FC236}">
                <a16:creationId xmlns:a16="http://schemas.microsoft.com/office/drawing/2014/main" id="{96664043-E799-480A-9B29-3A26B5BFF307}"/>
              </a:ext>
            </a:extLst>
          </p:cNvPr>
          <p:cNvSpPr/>
          <p:nvPr/>
        </p:nvSpPr>
        <p:spPr>
          <a:xfrm>
            <a:off x="1073425" y="2974639"/>
            <a:ext cx="5022563" cy="715617"/>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Controller | Presenter</a:t>
            </a:r>
          </a:p>
        </p:txBody>
      </p:sp>
    </p:spTree>
    <p:extLst>
      <p:ext uri="{BB962C8B-B14F-4D97-AF65-F5344CB8AC3E}">
        <p14:creationId xmlns:p14="http://schemas.microsoft.com/office/powerpoint/2010/main" val="1699480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sp>
        <p:nvSpPr>
          <p:cNvPr id="5" name="Rectangle: Rounded Corners 4">
            <a:extLst>
              <a:ext uri="{FF2B5EF4-FFF2-40B4-BE49-F238E27FC236}">
                <a16:creationId xmlns:a16="http://schemas.microsoft.com/office/drawing/2014/main" id="{DE041148-94E4-490E-AC2F-CBB2ED91F28A}"/>
              </a:ext>
            </a:extLst>
          </p:cNvPr>
          <p:cNvSpPr/>
          <p:nvPr/>
        </p:nvSpPr>
        <p:spPr>
          <a:xfrm>
            <a:off x="1073427" y="1965108"/>
            <a:ext cx="5022562" cy="71561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View | Console Client | </a:t>
            </a:r>
            <a:r>
              <a:rPr lang="en-US" sz="2000" dirty="0" err="1"/>
              <a:t>Blazor</a:t>
            </a:r>
            <a:r>
              <a:rPr lang="en-US" sz="2000" dirty="0"/>
              <a:t> Component</a:t>
            </a:r>
            <a:endParaRPr lang="en-US" sz="1400" dirty="0"/>
          </a:p>
        </p:txBody>
      </p:sp>
      <p:sp>
        <p:nvSpPr>
          <p:cNvPr id="21" name="Rectangle: Rounded Corners 20">
            <a:extLst>
              <a:ext uri="{FF2B5EF4-FFF2-40B4-BE49-F238E27FC236}">
                <a16:creationId xmlns:a16="http://schemas.microsoft.com/office/drawing/2014/main" id="{5810B986-4D26-44AE-B27E-5C358A1DE52D}"/>
              </a:ext>
            </a:extLst>
          </p:cNvPr>
          <p:cNvSpPr/>
          <p:nvPr/>
        </p:nvSpPr>
        <p:spPr>
          <a:xfrm>
            <a:off x="6366726" y="2964700"/>
            <a:ext cx="4952522" cy="715617"/>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Repository</a:t>
            </a:r>
          </a:p>
        </p:txBody>
      </p:sp>
      <p:sp>
        <p:nvSpPr>
          <p:cNvPr id="35" name="Rectangle: Rounded Corners 34">
            <a:extLst>
              <a:ext uri="{FF2B5EF4-FFF2-40B4-BE49-F238E27FC236}">
                <a16:creationId xmlns:a16="http://schemas.microsoft.com/office/drawing/2014/main" id="{F83A501D-AFCF-407E-BF54-0EBE5E48D707}"/>
              </a:ext>
            </a:extLst>
          </p:cNvPr>
          <p:cNvSpPr/>
          <p:nvPr/>
        </p:nvSpPr>
        <p:spPr>
          <a:xfrm>
            <a:off x="6366726" y="1965107"/>
            <a:ext cx="4952522" cy="715617"/>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EF | Data Access</a:t>
            </a:r>
            <a:endParaRPr lang="en-US" dirty="0"/>
          </a:p>
        </p:txBody>
      </p:sp>
      <p:sp>
        <p:nvSpPr>
          <p:cNvPr id="36" name="Rectangle: Rounded Corners 35">
            <a:extLst>
              <a:ext uri="{FF2B5EF4-FFF2-40B4-BE49-F238E27FC236}">
                <a16:creationId xmlns:a16="http://schemas.microsoft.com/office/drawing/2014/main" id="{FAE0DF31-A551-4444-9A33-80670BE36DF7}"/>
              </a:ext>
            </a:extLst>
          </p:cNvPr>
          <p:cNvSpPr/>
          <p:nvPr/>
        </p:nvSpPr>
        <p:spPr>
          <a:xfrm>
            <a:off x="1073426" y="3984171"/>
            <a:ext cx="10194131" cy="715617"/>
          </a:xfrm>
          <a:prstGeom prst="roundRect">
            <a:avLst>
              <a:gd name="adj" fmla="val 50000"/>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Service</a:t>
            </a:r>
          </a:p>
        </p:txBody>
      </p:sp>
      <p:sp>
        <p:nvSpPr>
          <p:cNvPr id="37" name="Rectangle: Rounded Corners 36">
            <a:extLst>
              <a:ext uri="{FF2B5EF4-FFF2-40B4-BE49-F238E27FC236}">
                <a16:creationId xmlns:a16="http://schemas.microsoft.com/office/drawing/2014/main" id="{945D6A5C-BD33-4A02-BA20-16603DFC43D2}"/>
              </a:ext>
            </a:extLst>
          </p:cNvPr>
          <p:cNvSpPr/>
          <p:nvPr/>
        </p:nvSpPr>
        <p:spPr>
          <a:xfrm>
            <a:off x="1073426" y="4983764"/>
            <a:ext cx="10245823" cy="715617"/>
          </a:xfrm>
          <a:prstGeom prst="roundRect">
            <a:avLst>
              <a:gd name="adj" fmla="val 5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Domain | Core | Models</a:t>
            </a:r>
          </a:p>
        </p:txBody>
      </p:sp>
      <p:sp>
        <p:nvSpPr>
          <p:cNvPr id="41" name="Rectangle: Rounded Corners 40">
            <a:extLst>
              <a:ext uri="{FF2B5EF4-FFF2-40B4-BE49-F238E27FC236}">
                <a16:creationId xmlns:a16="http://schemas.microsoft.com/office/drawing/2014/main" id="{96664043-E799-480A-9B29-3A26B5BFF307}"/>
              </a:ext>
            </a:extLst>
          </p:cNvPr>
          <p:cNvSpPr/>
          <p:nvPr/>
        </p:nvSpPr>
        <p:spPr>
          <a:xfrm>
            <a:off x="1073425" y="2974639"/>
            <a:ext cx="5022563" cy="715617"/>
          </a:xfrm>
          <a:prstGeom prst="roundRect">
            <a:avLst>
              <a:gd name="adj" fmla="val 50000"/>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Controller</a:t>
            </a:r>
          </a:p>
        </p:txBody>
      </p:sp>
      <p:grpSp>
        <p:nvGrpSpPr>
          <p:cNvPr id="13" name="Group 12">
            <a:extLst>
              <a:ext uri="{FF2B5EF4-FFF2-40B4-BE49-F238E27FC236}">
                <a16:creationId xmlns:a16="http://schemas.microsoft.com/office/drawing/2014/main" id="{C0FAD6ED-51DA-41C9-9BD0-764000C77C50}"/>
              </a:ext>
            </a:extLst>
          </p:cNvPr>
          <p:cNvGrpSpPr/>
          <p:nvPr/>
        </p:nvGrpSpPr>
        <p:grpSpPr>
          <a:xfrm>
            <a:off x="3590853" y="2692623"/>
            <a:ext cx="5368269" cy="2316699"/>
            <a:chOff x="3590853" y="2692623"/>
            <a:chExt cx="5368269" cy="2316699"/>
          </a:xfrm>
        </p:grpSpPr>
        <p:cxnSp>
          <p:nvCxnSpPr>
            <p:cNvPr id="38" name="Straight Arrow Connector 37">
              <a:extLst>
                <a:ext uri="{FF2B5EF4-FFF2-40B4-BE49-F238E27FC236}">
                  <a16:creationId xmlns:a16="http://schemas.microsoft.com/office/drawing/2014/main" id="{C404E55A-A6CB-47A8-93FD-DB2979AE1D7F}"/>
                </a:ext>
              </a:extLst>
            </p:cNvPr>
            <p:cNvCxnSpPr>
              <a:cxnSpLocks/>
            </p:cNvCxnSpPr>
            <p:nvPr/>
          </p:nvCxnSpPr>
          <p:spPr>
            <a:xfrm flipH="1">
              <a:off x="3590853" y="4699788"/>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9A92F5-F701-4DD0-B2EE-35B71158C057}"/>
                </a:ext>
              </a:extLst>
            </p:cNvPr>
            <p:cNvCxnSpPr>
              <a:cxnSpLocks/>
            </p:cNvCxnSpPr>
            <p:nvPr/>
          </p:nvCxnSpPr>
          <p:spPr>
            <a:xfrm flipH="1">
              <a:off x="8952974" y="2699453"/>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EC52D83-86D1-4957-B6F3-E872AB112C55}"/>
                </a:ext>
              </a:extLst>
            </p:cNvPr>
            <p:cNvCxnSpPr>
              <a:cxnSpLocks/>
            </p:cNvCxnSpPr>
            <p:nvPr/>
          </p:nvCxnSpPr>
          <p:spPr>
            <a:xfrm flipH="1">
              <a:off x="8952974" y="3696409"/>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9DE4FE-B4E7-4FDE-A44D-99229575841D}"/>
                </a:ext>
              </a:extLst>
            </p:cNvPr>
            <p:cNvCxnSpPr>
              <a:cxnSpLocks/>
            </p:cNvCxnSpPr>
            <p:nvPr/>
          </p:nvCxnSpPr>
          <p:spPr>
            <a:xfrm flipH="1">
              <a:off x="3590853" y="2692623"/>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132A68D-30AB-4671-B19B-0377A5580D96}"/>
                </a:ext>
              </a:extLst>
            </p:cNvPr>
            <p:cNvCxnSpPr>
              <a:cxnSpLocks/>
            </p:cNvCxnSpPr>
            <p:nvPr/>
          </p:nvCxnSpPr>
          <p:spPr>
            <a:xfrm flipH="1">
              <a:off x="3596723" y="3689580"/>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A7D28A-34F7-465C-9919-233140A1E4E6}"/>
                </a:ext>
              </a:extLst>
            </p:cNvPr>
            <p:cNvCxnSpPr>
              <a:cxnSpLocks/>
            </p:cNvCxnSpPr>
            <p:nvPr/>
          </p:nvCxnSpPr>
          <p:spPr>
            <a:xfrm flipH="1">
              <a:off x="8959121" y="4699788"/>
              <a:ext cx="1" cy="30953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B48E3A-DBEA-4D56-993F-7DA045D5EA8A}"/>
              </a:ext>
            </a:extLst>
          </p:cNvPr>
          <p:cNvGrpSpPr/>
          <p:nvPr/>
        </p:nvGrpSpPr>
        <p:grpSpPr>
          <a:xfrm>
            <a:off x="4585908" y="2639277"/>
            <a:ext cx="3358575" cy="2370045"/>
            <a:chOff x="4585908" y="2639277"/>
            <a:chExt cx="3358575" cy="2370045"/>
          </a:xfrm>
        </p:grpSpPr>
        <p:cxnSp>
          <p:nvCxnSpPr>
            <p:cNvPr id="45" name="Straight Arrow Connector 44">
              <a:extLst>
                <a:ext uri="{FF2B5EF4-FFF2-40B4-BE49-F238E27FC236}">
                  <a16:creationId xmlns:a16="http://schemas.microsoft.com/office/drawing/2014/main" id="{3BB5B29E-DB9A-43D0-8505-F1ACC9240932}"/>
                </a:ext>
              </a:extLst>
            </p:cNvPr>
            <p:cNvCxnSpPr>
              <a:cxnSpLocks/>
            </p:cNvCxnSpPr>
            <p:nvPr/>
          </p:nvCxnSpPr>
          <p:spPr>
            <a:xfrm flipH="1">
              <a:off x="4585908" y="2690663"/>
              <a:ext cx="1" cy="309534"/>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95CE766-2F1D-4552-BD73-ABCA6AA5F97D}"/>
                </a:ext>
              </a:extLst>
            </p:cNvPr>
            <p:cNvCxnSpPr>
              <a:cxnSpLocks/>
            </p:cNvCxnSpPr>
            <p:nvPr/>
          </p:nvCxnSpPr>
          <p:spPr>
            <a:xfrm flipH="1">
              <a:off x="4593197" y="3694786"/>
              <a:ext cx="1" cy="309534"/>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5EE94D5-7CDE-45AF-8522-82D7F4EFCB0A}"/>
                </a:ext>
              </a:extLst>
            </p:cNvPr>
            <p:cNvCxnSpPr>
              <a:cxnSpLocks/>
            </p:cNvCxnSpPr>
            <p:nvPr/>
          </p:nvCxnSpPr>
          <p:spPr>
            <a:xfrm flipH="1">
              <a:off x="4593197" y="4699788"/>
              <a:ext cx="1" cy="309534"/>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6DF192-7849-4306-8CAC-1A656C357610}"/>
                </a:ext>
              </a:extLst>
            </p:cNvPr>
            <p:cNvCxnSpPr>
              <a:cxnSpLocks/>
            </p:cNvCxnSpPr>
            <p:nvPr/>
          </p:nvCxnSpPr>
          <p:spPr>
            <a:xfrm flipV="1">
              <a:off x="7944482" y="4668551"/>
              <a:ext cx="1" cy="309533"/>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9DDA85-2ECE-4B5D-88BB-006039546DCD}"/>
                </a:ext>
              </a:extLst>
            </p:cNvPr>
            <p:cNvCxnSpPr>
              <a:cxnSpLocks/>
            </p:cNvCxnSpPr>
            <p:nvPr/>
          </p:nvCxnSpPr>
          <p:spPr>
            <a:xfrm flipV="1">
              <a:off x="7944481" y="3663279"/>
              <a:ext cx="1" cy="309533"/>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F19649E-734F-451A-B2E0-9D7681E251BC}"/>
                </a:ext>
              </a:extLst>
            </p:cNvPr>
            <p:cNvCxnSpPr>
              <a:cxnSpLocks/>
            </p:cNvCxnSpPr>
            <p:nvPr/>
          </p:nvCxnSpPr>
          <p:spPr>
            <a:xfrm flipV="1">
              <a:off x="7944480" y="2639277"/>
              <a:ext cx="1" cy="309533"/>
            </a:xfrm>
            <a:prstGeom prst="straightConnector1">
              <a:avLst/>
            </a:prstGeom>
            <a:ln w="381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4807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sp>
        <p:nvSpPr>
          <p:cNvPr id="31" name="Content Placeholder 2">
            <a:extLst>
              <a:ext uri="{FF2B5EF4-FFF2-40B4-BE49-F238E27FC236}">
                <a16:creationId xmlns:a16="http://schemas.microsoft.com/office/drawing/2014/main" id="{BA55D500-1698-45C1-AFE5-35ECF4DB3121}"/>
              </a:ext>
            </a:extLst>
          </p:cNvPr>
          <p:cNvSpPr>
            <a:spLocks noGrp="1"/>
          </p:cNvSpPr>
          <p:nvPr>
            <p:ph idx="1"/>
          </p:nvPr>
        </p:nvSpPr>
        <p:spPr>
          <a:xfrm>
            <a:off x="913795" y="1732449"/>
            <a:ext cx="6310533" cy="4058751"/>
          </a:xfrm>
        </p:spPr>
        <p:txBody>
          <a:bodyPr>
            <a:normAutofit/>
          </a:bodyPr>
          <a:lstStyle/>
          <a:p>
            <a:r>
              <a:rPr lang="en-US" sz="2400" dirty="0"/>
              <a:t>We can achieve this inversion of dependencies by having the inner layers interact with an interface that’s implemented by the outer layers.</a:t>
            </a:r>
          </a:p>
          <a:p>
            <a:pPr marL="36900" indent="0">
              <a:buNone/>
            </a:pPr>
            <a:endParaRPr lang="en-US" sz="2400" dirty="0"/>
          </a:p>
          <a:p>
            <a:r>
              <a:rPr lang="en-US" sz="2400" dirty="0"/>
              <a:t>We can enforce that dependencies flow the right direction by using class libraries. </a:t>
            </a:r>
          </a:p>
          <a:p>
            <a:endParaRPr lang="en-US" sz="2400" dirty="0"/>
          </a:p>
        </p:txBody>
      </p:sp>
      <p:pic>
        <p:nvPicPr>
          <p:cNvPr id="14" name="Picture 13">
            <a:extLst>
              <a:ext uri="{FF2B5EF4-FFF2-40B4-BE49-F238E27FC236}">
                <a16:creationId xmlns:a16="http://schemas.microsoft.com/office/drawing/2014/main" id="{40BC60FC-7D2A-4271-A97E-F94F583DEB85}"/>
              </a:ext>
            </a:extLst>
          </p:cNvPr>
          <p:cNvPicPr>
            <a:picLocks noChangeAspect="1"/>
          </p:cNvPicPr>
          <p:nvPr/>
        </p:nvPicPr>
        <p:blipFill>
          <a:blip r:embed="rId3"/>
          <a:stretch>
            <a:fillRect/>
          </a:stretch>
        </p:blipFill>
        <p:spPr>
          <a:xfrm>
            <a:off x="7729998" y="337758"/>
            <a:ext cx="3286149" cy="6296071"/>
          </a:xfrm>
          <a:prstGeom prst="rect">
            <a:avLst/>
          </a:prstGeom>
        </p:spPr>
      </p:pic>
      <p:cxnSp>
        <p:nvCxnSpPr>
          <p:cNvPr id="16" name="Straight Arrow Connector 15">
            <a:extLst>
              <a:ext uri="{FF2B5EF4-FFF2-40B4-BE49-F238E27FC236}">
                <a16:creationId xmlns:a16="http://schemas.microsoft.com/office/drawing/2014/main" id="{F36582EA-9BAB-4AAF-A033-A9E04B073746}"/>
              </a:ext>
            </a:extLst>
          </p:cNvPr>
          <p:cNvCxnSpPr>
            <a:cxnSpLocks/>
          </p:cNvCxnSpPr>
          <p:nvPr/>
        </p:nvCxnSpPr>
        <p:spPr>
          <a:xfrm>
            <a:off x="7877471" y="3207498"/>
            <a:ext cx="0" cy="1739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029E54CF-E485-46EF-B116-72F52F640949}"/>
              </a:ext>
            </a:extLst>
          </p:cNvPr>
          <p:cNvGrpSpPr/>
          <p:nvPr/>
        </p:nvGrpSpPr>
        <p:grpSpPr>
          <a:xfrm>
            <a:off x="8113545" y="1857573"/>
            <a:ext cx="1672217" cy="3991370"/>
            <a:chOff x="8113545" y="1857573"/>
            <a:chExt cx="1672217" cy="3991370"/>
          </a:xfrm>
        </p:grpSpPr>
        <p:cxnSp>
          <p:nvCxnSpPr>
            <p:cNvPr id="51" name="Straight Arrow Connector 50">
              <a:extLst>
                <a:ext uri="{FF2B5EF4-FFF2-40B4-BE49-F238E27FC236}">
                  <a16:creationId xmlns:a16="http://schemas.microsoft.com/office/drawing/2014/main" id="{70861C35-581C-4CD8-AF9E-66353BC602D8}"/>
                </a:ext>
              </a:extLst>
            </p:cNvPr>
            <p:cNvCxnSpPr>
              <a:cxnSpLocks/>
            </p:cNvCxnSpPr>
            <p:nvPr/>
          </p:nvCxnSpPr>
          <p:spPr>
            <a:xfrm>
              <a:off x="8113545" y="1857573"/>
              <a:ext cx="0" cy="308927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68A4FC1-C40C-4778-971D-63A0B3E40F61}"/>
                </a:ext>
              </a:extLst>
            </p:cNvPr>
            <p:cNvSpPr/>
            <p:nvPr/>
          </p:nvSpPr>
          <p:spPr>
            <a:xfrm>
              <a:off x="8564691" y="2731841"/>
              <a:ext cx="1221071" cy="20446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2" name="Rectangle 51">
              <a:extLst>
                <a:ext uri="{FF2B5EF4-FFF2-40B4-BE49-F238E27FC236}">
                  <a16:creationId xmlns:a16="http://schemas.microsoft.com/office/drawing/2014/main" id="{74AA22BC-34F0-48F8-BB58-2E3F878422B9}"/>
                </a:ext>
              </a:extLst>
            </p:cNvPr>
            <p:cNvSpPr/>
            <p:nvPr/>
          </p:nvSpPr>
          <p:spPr>
            <a:xfrm>
              <a:off x="8376321" y="5644480"/>
              <a:ext cx="1409441" cy="20446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77C8184-9838-402B-BD64-F54CDBB8AE60}"/>
              </a:ext>
            </a:extLst>
          </p:cNvPr>
          <p:cNvGrpSpPr/>
          <p:nvPr/>
        </p:nvGrpSpPr>
        <p:grpSpPr>
          <a:xfrm>
            <a:off x="8223919" y="609600"/>
            <a:ext cx="1885597" cy="5776613"/>
            <a:chOff x="8223919" y="609600"/>
            <a:chExt cx="1885597" cy="5776613"/>
          </a:xfrm>
        </p:grpSpPr>
        <p:cxnSp>
          <p:nvCxnSpPr>
            <p:cNvPr id="26" name="Straight Arrow Connector 25">
              <a:extLst>
                <a:ext uri="{FF2B5EF4-FFF2-40B4-BE49-F238E27FC236}">
                  <a16:creationId xmlns:a16="http://schemas.microsoft.com/office/drawing/2014/main" id="{E707D1A9-D813-4B5F-B66F-F684056C0CCF}"/>
                </a:ext>
              </a:extLst>
            </p:cNvPr>
            <p:cNvCxnSpPr>
              <a:cxnSpLocks/>
            </p:cNvCxnSpPr>
            <p:nvPr/>
          </p:nvCxnSpPr>
          <p:spPr>
            <a:xfrm flipV="1">
              <a:off x="10109516" y="609600"/>
              <a:ext cx="0" cy="447355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5693D81-A929-4BDD-87BE-10634B41FB37}"/>
                </a:ext>
              </a:extLst>
            </p:cNvPr>
            <p:cNvSpPr/>
            <p:nvPr/>
          </p:nvSpPr>
          <p:spPr>
            <a:xfrm>
              <a:off x="8223919" y="6181750"/>
              <a:ext cx="1249491" cy="2044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3" name="Rectangle 52">
              <a:extLst>
                <a:ext uri="{FF2B5EF4-FFF2-40B4-BE49-F238E27FC236}">
                  <a16:creationId xmlns:a16="http://schemas.microsoft.com/office/drawing/2014/main" id="{5D1B8646-828B-497D-A35C-E319C2B6057C}"/>
                </a:ext>
              </a:extLst>
            </p:cNvPr>
            <p:cNvSpPr/>
            <p:nvPr/>
          </p:nvSpPr>
          <p:spPr>
            <a:xfrm>
              <a:off x="8360986" y="1354178"/>
              <a:ext cx="1249491" cy="204463"/>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496144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BF079-5666-4E83-9D87-D3D1C2A12C66}"/>
              </a:ext>
            </a:extLst>
          </p:cNvPr>
          <p:cNvSpPr>
            <a:spLocks noGrp="1"/>
          </p:cNvSpPr>
          <p:nvPr>
            <p:ph type="title"/>
          </p:nvPr>
        </p:nvSpPr>
        <p:spPr/>
        <p:txBody>
          <a:bodyPr/>
          <a:lstStyle/>
          <a:p>
            <a:pPr algn="l"/>
            <a:r>
              <a:rPr lang="en-US" dirty="0"/>
              <a:t>Clean Architecture</a:t>
            </a:r>
          </a:p>
        </p:txBody>
      </p:sp>
      <p:grpSp>
        <p:nvGrpSpPr>
          <p:cNvPr id="8" name="Group 7">
            <a:extLst>
              <a:ext uri="{FF2B5EF4-FFF2-40B4-BE49-F238E27FC236}">
                <a16:creationId xmlns:a16="http://schemas.microsoft.com/office/drawing/2014/main" id="{1C949FDE-8490-400E-8A07-5E5901B70328}"/>
              </a:ext>
            </a:extLst>
          </p:cNvPr>
          <p:cNvGrpSpPr/>
          <p:nvPr/>
        </p:nvGrpSpPr>
        <p:grpSpPr>
          <a:xfrm>
            <a:off x="7451509" y="672075"/>
            <a:ext cx="2091463" cy="5678990"/>
            <a:chOff x="8428383" y="795082"/>
            <a:chExt cx="2091463" cy="5678990"/>
          </a:xfrm>
        </p:grpSpPr>
        <p:pic>
          <p:nvPicPr>
            <p:cNvPr id="4" name="Picture 3">
              <a:extLst>
                <a:ext uri="{FF2B5EF4-FFF2-40B4-BE49-F238E27FC236}">
                  <a16:creationId xmlns:a16="http://schemas.microsoft.com/office/drawing/2014/main" id="{B930EF3B-273E-4356-B635-F5A78872970B}"/>
                </a:ext>
              </a:extLst>
            </p:cNvPr>
            <p:cNvPicPr>
              <a:picLocks noChangeAspect="1"/>
            </p:cNvPicPr>
            <p:nvPr/>
          </p:nvPicPr>
          <p:blipFill>
            <a:blip r:embed="rId3"/>
            <a:stretch>
              <a:fillRect/>
            </a:stretch>
          </p:blipFill>
          <p:spPr>
            <a:xfrm>
              <a:off x="8428383" y="795082"/>
              <a:ext cx="2057751" cy="4068946"/>
            </a:xfrm>
            <a:prstGeom prst="rect">
              <a:avLst/>
            </a:prstGeom>
          </p:spPr>
        </p:pic>
        <p:pic>
          <p:nvPicPr>
            <p:cNvPr id="7" name="Picture 6">
              <a:extLst>
                <a:ext uri="{FF2B5EF4-FFF2-40B4-BE49-F238E27FC236}">
                  <a16:creationId xmlns:a16="http://schemas.microsoft.com/office/drawing/2014/main" id="{F5BB4EF3-68A1-44AC-BFCC-AA04F703665B}"/>
                </a:ext>
              </a:extLst>
            </p:cNvPr>
            <p:cNvPicPr>
              <a:picLocks noChangeAspect="1"/>
            </p:cNvPicPr>
            <p:nvPr/>
          </p:nvPicPr>
          <p:blipFill>
            <a:blip r:embed="rId4"/>
            <a:stretch>
              <a:fillRect/>
            </a:stretch>
          </p:blipFill>
          <p:spPr>
            <a:xfrm>
              <a:off x="8428383" y="4864028"/>
              <a:ext cx="2091463" cy="1610044"/>
            </a:xfrm>
            <a:prstGeom prst="rect">
              <a:avLst/>
            </a:prstGeom>
          </p:spPr>
        </p:pic>
      </p:grpSp>
      <p:sp>
        <p:nvSpPr>
          <p:cNvPr id="31" name="Content Placeholder 2">
            <a:extLst>
              <a:ext uri="{FF2B5EF4-FFF2-40B4-BE49-F238E27FC236}">
                <a16:creationId xmlns:a16="http://schemas.microsoft.com/office/drawing/2014/main" id="{BA55D500-1698-45C1-AFE5-35ECF4DB3121}"/>
              </a:ext>
            </a:extLst>
          </p:cNvPr>
          <p:cNvSpPr>
            <a:spLocks noGrp="1"/>
          </p:cNvSpPr>
          <p:nvPr>
            <p:ph idx="1"/>
          </p:nvPr>
        </p:nvSpPr>
        <p:spPr>
          <a:xfrm>
            <a:off x="913795" y="1732449"/>
            <a:ext cx="6310533" cy="4058751"/>
          </a:xfrm>
        </p:spPr>
        <p:txBody>
          <a:bodyPr>
            <a:normAutofit/>
          </a:bodyPr>
          <a:lstStyle/>
          <a:p>
            <a:r>
              <a:rPr lang="en-US" sz="2400" dirty="0"/>
              <a:t>The downside is when adding features there are a lot of places to make changes.</a:t>
            </a:r>
          </a:p>
          <a:p>
            <a:endParaRPr lang="en-US" sz="2400" dirty="0"/>
          </a:p>
        </p:txBody>
      </p:sp>
    </p:spTree>
    <p:extLst>
      <p:ext uri="{BB962C8B-B14F-4D97-AF65-F5344CB8AC3E}">
        <p14:creationId xmlns:p14="http://schemas.microsoft.com/office/powerpoint/2010/main" val="3968944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11854</TotalTime>
  <Words>2281</Words>
  <Application>Microsoft Office PowerPoint</Application>
  <PresentationFormat>Widescreen</PresentationFormat>
  <Paragraphs>311</Paragraphs>
  <Slides>47</Slides>
  <Notes>44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Calibri</vt:lpstr>
      <vt:lpstr>Calibri Light</vt:lpstr>
      <vt:lpstr>Wingdings 2</vt:lpstr>
      <vt:lpstr>Slate</vt:lpstr>
      <vt:lpstr>Vertical Architecture</vt:lpstr>
      <vt:lpstr>Before we get started</vt:lpstr>
      <vt:lpstr>Software Architecture</vt:lpstr>
      <vt:lpstr>Clean Architecture</vt:lpstr>
      <vt:lpstr>Clean Architecture</vt:lpstr>
      <vt:lpstr>Clean Architecture</vt:lpstr>
      <vt:lpstr>Clean Architecture</vt:lpstr>
      <vt:lpstr>Clean Architecture</vt:lpstr>
      <vt:lpstr>Clean Architecture</vt:lpstr>
      <vt:lpstr>Clean Architecture</vt:lpstr>
      <vt:lpstr>Vertical Architecture</vt:lpstr>
      <vt:lpstr>Vertical Architecture</vt:lpstr>
      <vt:lpstr>Vertical Architecture</vt:lpstr>
      <vt:lpstr>Vertical Architecture</vt:lpstr>
      <vt:lpstr>Trade-offs</vt:lpstr>
      <vt:lpstr>Trade-offs</vt:lpstr>
      <vt:lpstr>Mediatr</vt:lpstr>
      <vt:lpstr>Where does Mediatr Fit in?</vt:lpstr>
      <vt:lpstr>Where does Mediatr Fit in?</vt:lpstr>
      <vt:lpstr>Where does Mediatr Fit in?</vt:lpstr>
      <vt:lpstr>Requests and Request Handlers</vt:lpstr>
      <vt:lpstr>Requests and Request Handlers</vt:lpstr>
      <vt:lpstr>Requests and Request Handlers</vt:lpstr>
      <vt:lpstr>Sending the Request</vt:lpstr>
      <vt:lpstr>Adding to a Project</vt:lpstr>
      <vt:lpstr>Nested classes</vt:lpstr>
      <vt:lpstr>Handlers</vt:lpstr>
      <vt:lpstr>How do you know when it looks gross?</vt:lpstr>
      <vt:lpstr>How do you know what to do with gross code?</vt:lpstr>
      <vt:lpstr>Example Time: Create Order</vt:lpstr>
      <vt:lpstr>Example Time: Create Order</vt:lpstr>
      <vt:lpstr>Example Time: Create Order</vt:lpstr>
      <vt:lpstr>Pipeline Behaviors</vt:lpstr>
      <vt:lpstr>Example Time: Logging Behavior</vt:lpstr>
      <vt:lpstr>Example Time: Validation Behavior</vt:lpstr>
      <vt:lpstr>Example Time: Startup.cs</vt:lpstr>
      <vt:lpstr>Example Time: Create Order</vt:lpstr>
      <vt:lpstr>Testing</vt:lpstr>
      <vt:lpstr>Unit Testing</vt:lpstr>
      <vt:lpstr>Integration Testing</vt:lpstr>
      <vt:lpstr>Integration Testing</vt:lpstr>
      <vt:lpstr>Integration Testing</vt:lpstr>
      <vt:lpstr>Integration Testing</vt:lpstr>
      <vt:lpstr>Integration Testing</vt:lpstr>
      <vt:lpstr>Advanced Scenarios</vt:lpstr>
      <vt:lpstr>Advanced Scenarios</vt:lpstr>
      <vt:lpstr>Advanced Scenarios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Riley Kacmarynski</dc:creator>
  <cp:lastModifiedBy>Riley Kacmarynski</cp:lastModifiedBy>
  <cp:revision>81</cp:revision>
  <dcterms:created xsi:type="dcterms:W3CDTF">2021-04-22T12:27:55Z</dcterms:created>
  <dcterms:modified xsi:type="dcterms:W3CDTF">2021-05-04T18:05:26Z</dcterms:modified>
</cp:coreProperties>
</file>